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4523" r:id="rId1"/>
  </p:sldMasterIdLst>
  <p:sldIdLst>
    <p:sldId id="256" r:id="rId2"/>
    <p:sldId id="258" r:id="rId3"/>
    <p:sldId id="259" r:id="rId4"/>
    <p:sldId id="267" r:id="rId5"/>
    <p:sldId id="317" r:id="rId6"/>
    <p:sldId id="261" r:id="rId7"/>
    <p:sldId id="262" r:id="rId8"/>
    <p:sldId id="263" r:id="rId9"/>
    <p:sldId id="265" r:id="rId10"/>
    <p:sldId id="298" r:id="rId11"/>
    <p:sldId id="315" r:id="rId12"/>
    <p:sldId id="316" r:id="rId13"/>
    <p:sldId id="268" r:id="rId14"/>
    <p:sldId id="310" r:id="rId15"/>
    <p:sldId id="311" r:id="rId16"/>
    <p:sldId id="312" r:id="rId17"/>
    <p:sldId id="313" r:id="rId18"/>
    <p:sldId id="314" r:id="rId19"/>
    <p:sldId id="297" r:id="rId20"/>
    <p:sldId id="296"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472" autoAdjust="0"/>
    <p:restoredTop sz="94660"/>
  </p:normalViewPr>
  <p:slideViewPr>
    <p:cSldViewPr snapToGrid="0">
      <p:cViewPr varScale="1">
        <p:scale>
          <a:sx n="47" d="100"/>
          <a:sy n="47" d="100"/>
        </p:scale>
        <p:origin x="-115" y="-95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7" name="Picture 6" descr="horizon.png"/>
          <p:cNvPicPr>
            <a:picLocks noChangeAspect="1"/>
          </p:cNvPicPr>
          <p:nvPr/>
        </p:nvPicPr>
        <p:blipFill>
          <a:blip r:embed="rId2" cstate="print"/>
          <a:srcRect t="33333"/>
          <a:stretch>
            <a:fillRect/>
          </a:stretch>
        </p:blipFill>
        <p:spPr>
          <a:xfrm>
            <a:off x="0" y="0"/>
            <a:ext cx="12192000" cy="4572000"/>
          </a:xfrm>
          <a:prstGeom prst="rect">
            <a:avLst/>
          </a:prstGeom>
        </p:spPr>
      </p:pic>
      <p:sp>
        <p:nvSpPr>
          <p:cNvPr id="4" name="Date Placeholder 3"/>
          <p:cNvSpPr>
            <a:spLocks noGrp="1"/>
          </p:cNvSpPr>
          <p:nvPr>
            <p:ph type="dt" sz="half" idx="10"/>
          </p:nvPr>
        </p:nvSpPr>
        <p:spPr/>
        <p:txBody>
          <a:bodyPr/>
          <a:lstStyle/>
          <a:p>
            <a:fld id="{4AAD347D-5ACD-4C99-B74B-A9C85AD731AF}" type="datetimeFigureOut">
              <a:rPr lang="en-US" smtClean="0"/>
              <a:t>6/27/2021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
        <p:nvSpPr>
          <p:cNvPr id="3" name="Subtitle 2"/>
          <p:cNvSpPr>
            <a:spLocks noGrp="1"/>
          </p:cNvSpPr>
          <p:nvPr>
            <p:ph type="subTitle" idx="1"/>
          </p:nvPr>
        </p:nvSpPr>
        <p:spPr>
          <a:xfrm>
            <a:off x="1625600" y="3886200"/>
            <a:ext cx="8534400" cy="1752600"/>
          </a:xfrm>
        </p:spPr>
        <p:txBody>
          <a:bodyPr>
            <a:normAutofit/>
          </a:bodyPr>
          <a:lstStyle>
            <a:lvl1pPr marL="0" indent="0" algn="ctr">
              <a:buNone/>
              <a:defRPr sz="1700" baseline="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2" name="Title 1"/>
          <p:cNvSpPr>
            <a:spLocks noGrp="1"/>
          </p:cNvSpPr>
          <p:nvPr>
            <p:ph type="ctrTitle"/>
          </p:nvPr>
        </p:nvSpPr>
        <p:spPr>
          <a:xfrm>
            <a:off x="914400" y="2007889"/>
            <a:ext cx="10363200" cy="1470025"/>
          </a:xfrm>
        </p:spPr>
        <p:txBody>
          <a:bodyPr/>
          <a:lstStyle>
            <a:lvl1pPr algn="ctr">
              <a:defRPr sz="3200"/>
            </a:lvl1pPr>
          </a:lstStyle>
          <a:p>
            <a:r>
              <a:rPr lang="en-US" smtClean="0"/>
              <a:t>Click to edit Master title style</a:t>
            </a:r>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AAD347D-5ACD-4C99-B74B-A9C85AD731AF}" type="datetimeFigureOut">
              <a:rPr lang="en-US" smtClean="0"/>
              <a:t>6/27/2021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AAD347D-5ACD-4C99-B74B-A9C85AD731AF}" type="datetimeFigureOut">
              <a:rPr lang="en-US" smtClean="0"/>
              <a:t>6/27/2021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12800" y="274638"/>
            <a:ext cx="10566400" cy="1143000"/>
          </a:xfrm>
        </p:spPr>
        <p:txBody>
          <a:bodyPr/>
          <a:lstStyle/>
          <a:p>
            <a:r>
              <a:rPr lang="en-US" smtClean="0"/>
              <a:t>Click to edit Master title style</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smtClean="0"/>
              <a:t>6/27/2021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
        <p:nvSpPr>
          <p:cNvPr id="8" name="Content Placeholder 7"/>
          <p:cNvSpPr>
            <a:spLocks noGrp="1"/>
          </p:cNvSpPr>
          <p:nvPr>
            <p:ph sz="quarter" idx="13"/>
          </p:nvPr>
        </p:nvSpPr>
        <p:spPr>
          <a:xfrm>
            <a:off x="812800" y="1600200"/>
            <a:ext cx="10566400" cy="4114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12801" y="4962526"/>
            <a:ext cx="10513484" cy="1362075"/>
          </a:xfrm>
        </p:spPr>
        <p:txBody>
          <a:bodyPr anchor="t"/>
          <a:lstStyle>
            <a:lvl1pPr algn="l">
              <a:defRPr sz="3200" b="0" i="0" cap="all" baseline="0"/>
            </a:lvl1pPr>
          </a:lstStyle>
          <a:p>
            <a:r>
              <a:rPr lang="en-US" smtClean="0"/>
              <a:t>Click to edit Master title style</a:t>
            </a:r>
            <a:endParaRPr lang="en-US" dirty="0"/>
          </a:p>
        </p:txBody>
      </p:sp>
      <p:sp>
        <p:nvSpPr>
          <p:cNvPr id="3" name="Text Placeholder 2"/>
          <p:cNvSpPr>
            <a:spLocks noGrp="1"/>
          </p:cNvSpPr>
          <p:nvPr>
            <p:ph type="body" idx="1"/>
          </p:nvPr>
        </p:nvSpPr>
        <p:spPr>
          <a:xfrm>
            <a:off x="812801" y="3462339"/>
            <a:ext cx="10513484" cy="1500187"/>
          </a:xfrm>
        </p:spPr>
        <p:txBody>
          <a:bodyPr anchor="b">
            <a:normAutofit/>
          </a:bodyPr>
          <a:lstStyle>
            <a:lvl1pPr marL="0" indent="0">
              <a:buNone/>
              <a:defRPr sz="1700" baseline="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796027F-7875-4030-9381-8BD8C4F21935}" type="datetimeFigureOut">
              <a:rPr lang="en-US" smtClean="0"/>
              <a:t>6/27/2021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1" name="Content Placeholder 10"/>
          <p:cNvSpPr>
            <a:spLocks noGrp="1"/>
          </p:cNvSpPr>
          <p:nvPr>
            <p:ph sz="quarter" idx="13"/>
          </p:nvPr>
        </p:nvSpPr>
        <p:spPr>
          <a:xfrm>
            <a:off x="812800" y="1600200"/>
            <a:ext cx="4978400" cy="4114800"/>
          </a:xfrm>
        </p:spPr>
        <p:txBody>
          <a:bodyPr/>
          <a:lstStyle>
            <a:lvl5pPr>
              <a:defRPr/>
            </a:lvl5pPr>
            <a:lvl6pPr>
              <a:buClr>
                <a:schemeClr val="tx2"/>
              </a:buClr>
              <a:buFont typeface="Arial" pitchFamily="34" charset="0"/>
              <a:buChar char="•"/>
              <a:defRPr/>
            </a:lvl6pPr>
            <a:lvl7pPr>
              <a:buClr>
                <a:schemeClr val="tx2"/>
              </a:buClr>
              <a:buFont typeface="Arial" pitchFamily="34" charset="0"/>
              <a:buChar char="•"/>
              <a:defRPr/>
            </a:lvl7pPr>
            <a:lvl8pPr>
              <a:buClr>
                <a:schemeClr val="tx2"/>
              </a:buClr>
              <a:buFont typeface="Arial" pitchFamily="34" charset="0"/>
              <a:buChar char="•"/>
              <a:defRPr/>
            </a:lvl8pPr>
            <a:lvl9pPr>
              <a:buClr>
                <a:schemeClr val="tx2"/>
              </a:buClr>
              <a:buFont typeface="Arial" pitchFamily="34" charset="0"/>
              <a:buChar char="•"/>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13" name="Content Placeholder 12"/>
          <p:cNvSpPr>
            <a:spLocks noGrp="1"/>
          </p:cNvSpPr>
          <p:nvPr>
            <p:ph sz="quarter" idx="14"/>
          </p:nvPr>
        </p:nvSpPr>
        <p:spPr>
          <a:xfrm>
            <a:off x="6400800" y="1600200"/>
            <a:ext cx="4978400" cy="4114800"/>
          </a:xfrm>
        </p:spPr>
        <p:txBody>
          <a:bodyPr/>
          <a:lstStyle>
            <a:lvl6pPr>
              <a:buClr>
                <a:schemeClr val="tx2"/>
              </a:buClr>
              <a:defRPr/>
            </a:lvl6pPr>
            <a:lvl7pPr>
              <a:buClr>
                <a:schemeClr val="tx2"/>
              </a:buClr>
              <a:defRPr/>
            </a:lvl7pPr>
            <a:lvl8pPr>
              <a:buClr>
                <a:schemeClr val="tx2"/>
              </a:buClr>
              <a:defRPr/>
            </a:lvl8pPr>
            <a:lvl9pPr>
              <a:buClr>
                <a:schemeClr val="tx2"/>
              </a:buClr>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2" name="Title 1"/>
          <p:cNvSpPr>
            <a:spLocks noGrp="1"/>
          </p:cNvSpPr>
          <p:nvPr>
            <p:ph type="title"/>
          </p:nvPr>
        </p:nvSpPr>
        <p:spPr>
          <a:xfrm>
            <a:off x="812800" y="274638"/>
            <a:ext cx="10566400" cy="1143000"/>
          </a:xfrm>
        </p:spPr>
        <p:txBody>
          <a:bodyPr/>
          <a:lstStyle/>
          <a:p>
            <a:r>
              <a:rPr lang="en-US" smtClean="0"/>
              <a:t>Click to edit Master title style</a:t>
            </a:r>
            <a:endParaRPr lang="en-US" dirty="0"/>
          </a:p>
        </p:txBody>
      </p:sp>
      <p:sp>
        <p:nvSpPr>
          <p:cNvPr id="5" name="Date Placeholder 4"/>
          <p:cNvSpPr>
            <a:spLocks noGrp="1"/>
          </p:cNvSpPr>
          <p:nvPr>
            <p:ph type="dt" sz="half" idx="10"/>
          </p:nvPr>
        </p:nvSpPr>
        <p:spPr/>
        <p:txBody>
          <a:bodyPr/>
          <a:lstStyle/>
          <a:p>
            <a:fld id="{4AAD347D-5ACD-4C99-B74B-A9C85AD731AF}" type="datetimeFigureOut">
              <a:rPr lang="en-US" smtClean="0"/>
              <a:t>6/27/2021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3" name="Content Placeholder 12"/>
          <p:cNvSpPr>
            <a:spLocks noGrp="1"/>
          </p:cNvSpPr>
          <p:nvPr>
            <p:ph sz="quarter" idx="14"/>
          </p:nvPr>
        </p:nvSpPr>
        <p:spPr>
          <a:xfrm>
            <a:off x="6400800" y="2209800"/>
            <a:ext cx="4978400" cy="3505200"/>
          </a:xfrm>
        </p:spPr>
        <p:txBody>
          <a:bodyPr/>
          <a:lstStyle>
            <a:lvl6pPr>
              <a:buClr>
                <a:schemeClr val="tx2"/>
              </a:buClr>
              <a:defRPr/>
            </a:lvl6pPr>
            <a:lvl7pPr>
              <a:buClr>
                <a:schemeClr val="tx2"/>
              </a:buClr>
              <a:defRPr/>
            </a:lvl7pPr>
            <a:lvl8pPr>
              <a:buClr>
                <a:schemeClr val="tx2"/>
              </a:buClr>
              <a:defRPr/>
            </a:lvl8pPr>
            <a:lvl9pPr>
              <a:buClr>
                <a:schemeClr val="tx2"/>
              </a:buClr>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11" name="Content Placeholder 10"/>
          <p:cNvSpPr>
            <a:spLocks noGrp="1"/>
          </p:cNvSpPr>
          <p:nvPr>
            <p:ph sz="quarter" idx="13"/>
          </p:nvPr>
        </p:nvSpPr>
        <p:spPr>
          <a:xfrm>
            <a:off x="812800" y="2209800"/>
            <a:ext cx="4978400" cy="3505200"/>
          </a:xfrm>
        </p:spPr>
        <p:txBody>
          <a:bodyPr/>
          <a:lstStyle>
            <a:lvl6pPr>
              <a:buClr>
                <a:schemeClr val="tx2"/>
              </a:buClr>
              <a:defRPr/>
            </a:lvl6pPr>
            <a:lvl7pPr>
              <a:buClr>
                <a:schemeClr val="tx2"/>
              </a:buClr>
              <a:defRPr/>
            </a:lvl7pPr>
            <a:lvl8pPr>
              <a:buClr>
                <a:schemeClr val="tx2"/>
              </a:buClr>
              <a:defRPr/>
            </a:lvl8pPr>
            <a:lvl9pPr>
              <a:buClr>
                <a:schemeClr val="tx2"/>
              </a:buClr>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2" name="Title 1"/>
          <p:cNvSpPr>
            <a:spLocks noGrp="1"/>
          </p:cNvSpPr>
          <p:nvPr>
            <p:ph type="title"/>
          </p:nvPr>
        </p:nvSpPr>
        <p:spPr>
          <a:xfrm>
            <a:off x="812800" y="274638"/>
            <a:ext cx="10566400" cy="1143000"/>
          </a:xfrm>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812800" y="1600200"/>
            <a:ext cx="4978400" cy="574675"/>
          </a:xfrm>
        </p:spPr>
        <p:txBody>
          <a:bodyPr anchor="b">
            <a:normAutofit/>
          </a:bodyPr>
          <a:lstStyle>
            <a:lvl1pPr marL="0" indent="0">
              <a:buNone/>
              <a:defRPr sz="1700" b="0" i="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5" name="Text Placeholder 4"/>
          <p:cNvSpPr>
            <a:spLocks noGrp="1"/>
          </p:cNvSpPr>
          <p:nvPr>
            <p:ph type="body" sz="quarter" idx="3"/>
          </p:nvPr>
        </p:nvSpPr>
        <p:spPr>
          <a:xfrm>
            <a:off x="6400800" y="1600200"/>
            <a:ext cx="4978400" cy="574675"/>
          </a:xfrm>
        </p:spPr>
        <p:txBody>
          <a:bodyPr anchor="b">
            <a:normAutofit/>
          </a:bodyPr>
          <a:lstStyle>
            <a:lvl1pPr marL="0" indent="0">
              <a:buNone/>
              <a:defRPr sz="1700" b="0" i="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7" name="Date Placeholder 6"/>
          <p:cNvSpPr>
            <a:spLocks noGrp="1"/>
          </p:cNvSpPr>
          <p:nvPr>
            <p:ph type="dt" sz="half" idx="10"/>
          </p:nvPr>
        </p:nvSpPr>
        <p:spPr/>
        <p:txBody>
          <a:bodyPr/>
          <a:lstStyle/>
          <a:p>
            <a:fld id="{4AAD347D-5ACD-4C99-B74B-A9C85AD731AF}" type="datetimeFigureOut">
              <a:rPr lang="en-US" smtClean="0"/>
              <a:t>6/27/2021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smtClean="0"/>
              <a:t>‹#›</a:t>
            </a:fld>
            <a:endParaRPr lang="en-US" dirty="0"/>
          </a:p>
        </p:txBody>
      </p:sp>
    </p:spTree>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12800" y="274638"/>
            <a:ext cx="10566400" cy="1143000"/>
          </a:xfr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4509A250-FF31-4206-8172-F9D3106AACB1}" type="datetimeFigureOut">
              <a:rPr lang="en-US" smtClean="0"/>
              <a:t>6/27/2021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02111984F565}" type="slidenum">
              <a:rPr lang="en-US" smtClean="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509A250-FF31-4206-8172-F9D3106AACB1}" type="datetimeFigureOut">
              <a:rPr lang="en-US" smtClean="0"/>
              <a:t>6/27/2021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02111984F565}" type="slidenum">
              <a:rPr lang="en-US" smtClean="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Content Placeholder 8"/>
          <p:cNvSpPr>
            <a:spLocks noGrp="1"/>
          </p:cNvSpPr>
          <p:nvPr>
            <p:ph sz="quarter" idx="13"/>
          </p:nvPr>
        </p:nvSpPr>
        <p:spPr>
          <a:xfrm>
            <a:off x="5283200" y="1447800"/>
            <a:ext cx="6197600" cy="4267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Title 1"/>
          <p:cNvSpPr>
            <a:spLocks noGrp="1"/>
          </p:cNvSpPr>
          <p:nvPr>
            <p:ph type="title"/>
          </p:nvPr>
        </p:nvSpPr>
        <p:spPr>
          <a:xfrm>
            <a:off x="816864" y="1447800"/>
            <a:ext cx="3962400" cy="1097280"/>
          </a:xfrm>
        </p:spPr>
        <p:txBody>
          <a:bodyPr anchor="b"/>
          <a:lstStyle>
            <a:lvl1pPr algn="l">
              <a:defRPr sz="1800" b="0" i="0" cap="none" baseline="0">
                <a:solidFill>
                  <a:schemeClr val="tx2"/>
                </a:solidFill>
              </a:defRPr>
            </a:lvl1pPr>
          </a:lstStyle>
          <a:p>
            <a:r>
              <a:rPr lang="en-US" smtClean="0"/>
              <a:t>Click to edit Master title style</a:t>
            </a:r>
            <a:endParaRPr lang="en-US" dirty="0"/>
          </a:p>
        </p:txBody>
      </p:sp>
      <p:sp>
        <p:nvSpPr>
          <p:cNvPr id="4" name="Text Placeholder 3"/>
          <p:cNvSpPr>
            <a:spLocks noGrp="1"/>
          </p:cNvSpPr>
          <p:nvPr>
            <p:ph type="body" sz="half" idx="2"/>
          </p:nvPr>
        </p:nvSpPr>
        <p:spPr>
          <a:xfrm>
            <a:off x="816864" y="2547892"/>
            <a:ext cx="3962400" cy="3167109"/>
          </a:xfrm>
        </p:spPr>
        <p:txBody>
          <a:bodyPr tIns="9144">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AAD347D-5ACD-4C99-B74B-A9C85AD731AF}" type="datetimeFigureOut">
              <a:rPr lang="en-US" smtClean="0"/>
              <a:t>6/27/2021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pic>
        <p:nvPicPr>
          <p:cNvPr id="11" name="Picture 10" descr="horizon.png"/>
          <p:cNvPicPr>
            <a:picLocks noChangeAspect="1"/>
          </p:cNvPicPr>
          <p:nvPr/>
        </p:nvPicPr>
        <p:blipFill>
          <a:blip r:embed="rId2" cstate="print"/>
          <a:stretch>
            <a:fillRect/>
          </a:stretch>
        </p:blipFill>
        <p:spPr>
          <a:xfrm>
            <a:off x="0" y="0"/>
            <a:ext cx="12192000" cy="6858000"/>
          </a:xfrm>
          <a:prstGeom prst="rect">
            <a:avLst/>
          </a:prstGeom>
        </p:spPr>
      </p:pic>
      <p:sp>
        <p:nvSpPr>
          <p:cNvPr id="2" name="Title 1"/>
          <p:cNvSpPr>
            <a:spLocks noGrp="1"/>
          </p:cNvSpPr>
          <p:nvPr>
            <p:ph type="title"/>
          </p:nvPr>
        </p:nvSpPr>
        <p:spPr>
          <a:xfrm>
            <a:off x="812800" y="1447800"/>
            <a:ext cx="3962400" cy="1097280"/>
          </a:xfrm>
        </p:spPr>
        <p:txBody>
          <a:bodyPr anchor="b"/>
          <a:lstStyle>
            <a:lvl1pPr algn="l">
              <a:defRPr sz="1800" b="0" i="0" cap="none" baseline="0">
                <a:solidFill>
                  <a:schemeClr val="tx2"/>
                </a:solidFill>
              </a:defRPr>
            </a:lvl1pPr>
          </a:lstStyle>
          <a:p>
            <a:r>
              <a:rPr lang="en-US" smtClean="0"/>
              <a:t>Click to edit Master title style</a:t>
            </a:r>
            <a:endParaRPr lang="en-US" dirty="0"/>
          </a:p>
        </p:txBody>
      </p:sp>
      <p:sp>
        <p:nvSpPr>
          <p:cNvPr id="3" name="Picture Placeholder 2"/>
          <p:cNvSpPr>
            <a:spLocks noGrp="1"/>
          </p:cNvSpPr>
          <p:nvPr>
            <p:ph type="pic" idx="1"/>
          </p:nvPr>
        </p:nvSpPr>
        <p:spPr>
          <a:xfrm>
            <a:off x="6209792" y="1447800"/>
            <a:ext cx="4559808" cy="3474720"/>
          </a:xfrm>
          <a:custGeom>
            <a:avLst/>
            <a:gdLst>
              <a:gd name="connsiteX0" fmla="*/ 0 w 3419856"/>
              <a:gd name="connsiteY0" fmla="*/ 74450 h 3429000"/>
              <a:gd name="connsiteX1" fmla="*/ 21806 w 3419856"/>
              <a:gd name="connsiteY1" fmla="*/ 21806 h 3429000"/>
              <a:gd name="connsiteX2" fmla="*/ 74450 w 3419856"/>
              <a:gd name="connsiteY2" fmla="*/ 0 h 3429000"/>
              <a:gd name="connsiteX3" fmla="*/ 3345406 w 3419856"/>
              <a:gd name="connsiteY3" fmla="*/ 0 h 3429000"/>
              <a:gd name="connsiteX4" fmla="*/ 3398050 w 3419856"/>
              <a:gd name="connsiteY4" fmla="*/ 21806 h 3429000"/>
              <a:gd name="connsiteX5" fmla="*/ 3419856 w 3419856"/>
              <a:gd name="connsiteY5" fmla="*/ 74450 h 3429000"/>
              <a:gd name="connsiteX6" fmla="*/ 3419856 w 3419856"/>
              <a:gd name="connsiteY6" fmla="*/ 3354550 h 3429000"/>
              <a:gd name="connsiteX7" fmla="*/ 3398050 w 3419856"/>
              <a:gd name="connsiteY7" fmla="*/ 3407194 h 3429000"/>
              <a:gd name="connsiteX8" fmla="*/ 3345406 w 3419856"/>
              <a:gd name="connsiteY8" fmla="*/ 3429000 h 3429000"/>
              <a:gd name="connsiteX9" fmla="*/ 74450 w 3419856"/>
              <a:gd name="connsiteY9" fmla="*/ 3429000 h 3429000"/>
              <a:gd name="connsiteX10" fmla="*/ 21806 w 3419856"/>
              <a:gd name="connsiteY10" fmla="*/ 3407194 h 3429000"/>
              <a:gd name="connsiteX11" fmla="*/ 0 w 3419856"/>
              <a:gd name="connsiteY11" fmla="*/ 3354550 h 3429000"/>
              <a:gd name="connsiteX12" fmla="*/ 0 w 3419856"/>
              <a:gd name="connsiteY12" fmla="*/ 74450 h 3429000"/>
              <a:gd name="connsiteX0" fmla="*/ 0 w 3419856"/>
              <a:gd name="connsiteY0" fmla="*/ 74450 h 3429000"/>
              <a:gd name="connsiteX1" fmla="*/ 21806 w 3419856"/>
              <a:gd name="connsiteY1" fmla="*/ 21806 h 3429000"/>
              <a:gd name="connsiteX2" fmla="*/ 74450 w 3419856"/>
              <a:gd name="connsiteY2" fmla="*/ 0 h 3429000"/>
              <a:gd name="connsiteX3" fmla="*/ 3345406 w 3419856"/>
              <a:gd name="connsiteY3" fmla="*/ 0 h 3429000"/>
              <a:gd name="connsiteX4" fmla="*/ 3398050 w 3419856"/>
              <a:gd name="connsiteY4" fmla="*/ 21806 h 3429000"/>
              <a:gd name="connsiteX5" fmla="*/ 3419856 w 3419856"/>
              <a:gd name="connsiteY5" fmla="*/ 74450 h 3429000"/>
              <a:gd name="connsiteX6" fmla="*/ 3419856 w 3419856"/>
              <a:gd name="connsiteY6" fmla="*/ 3354550 h 3429000"/>
              <a:gd name="connsiteX7" fmla="*/ 3398050 w 3419856"/>
              <a:gd name="connsiteY7" fmla="*/ 3407194 h 3429000"/>
              <a:gd name="connsiteX8" fmla="*/ 3345406 w 3419856"/>
              <a:gd name="connsiteY8" fmla="*/ 3429000 h 3429000"/>
              <a:gd name="connsiteX9" fmla="*/ 21806 w 3419856"/>
              <a:gd name="connsiteY9" fmla="*/ 3407194 h 3429000"/>
              <a:gd name="connsiteX10" fmla="*/ 0 w 3419856"/>
              <a:gd name="connsiteY10" fmla="*/ 3354550 h 3429000"/>
              <a:gd name="connsiteX11" fmla="*/ 0 w 3419856"/>
              <a:gd name="connsiteY11" fmla="*/ 74450 h 3429000"/>
              <a:gd name="connsiteX0" fmla="*/ 0 w 3964392"/>
              <a:gd name="connsiteY0" fmla="*/ 74450 h 3415968"/>
              <a:gd name="connsiteX1" fmla="*/ 21806 w 3964392"/>
              <a:gd name="connsiteY1" fmla="*/ 21806 h 3415968"/>
              <a:gd name="connsiteX2" fmla="*/ 74450 w 3964392"/>
              <a:gd name="connsiteY2" fmla="*/ 0 h 3415968"/>
              <a:gd name="connsiteX3" fmla="*/ 3345406 w 3964392"/>
              <a:gd name="connsiteY3" fmla="*/ 0 h 3415968"/>
              <a:gd name="connsiteX4" fmla="*/ 3398050 w 3964392"/>
              <a:gd name="connsiteY4" fmla="*/ 21806 h 3415968"/>
              <a:gd name="connsiteX5" fmla="*/ 3419856 w 3964392"/>
              <a:gd name="connsiteY5" fmla="*/ 74450 h 3415968"/>
              <a:gd name="connsiteX6" fmla="*/ 3419856 w 3964392"/>
              <a:gd name="connsiteY6" fmla="*/ 3354550 h 3415968"/>
              <a:gd name="connsiteX7" fmla="*/ 3398050 w 3964392"/>
              <a:gd name="connsiteY7" fmla="*/ 3407194 h 3415968"/>
              <a:gd name="connsiteX8" fmla="*/ 21806 w 3964392"/>
              <a:gd name="connsiteY8" fmla="*/ 3407194 h 3415968"/>
              <a:gd name="connsiteX9" fmla="*/ 0 w 3964392"/>
              <a:gd name="connsiteY9" fmla="*/ 3354550 h 3415968"/>
              <a:gd name="connsiteX10" fmla="*/ 0 w 3964392"/>
              <a:gd name="connsiteY10" fmla="*/ 74450 h 3415968"/>
              <a:gd name="connsiteX0" fmla="*/ 0 w 3964392"/>
              <a:gd name="connsiteY0" fmla="*/ 74450 h 3415968"/>
              <a:gd name="connsiteX1" fmla="*/ 21806 w 3964392"/>
              <a:gd name="connsiteY1" fmla="*/ 21806 h 3415968"/>
              <a:gd name="connsiteX2" fmla="*/ 74450 w 3964392"/>
              <a:gd name="connsiteY2" fmla="*/ 0 h 3415968"/>
              <a:gd name="connsiteX3" fmla="*/ 3345406 w 3964392"/>
              <a:gd name="connsiteY3" fmla="*/ 0 h 3415968"/>
              <a:gd name="connsiteX4" fmla="*/ 3398050 w 3964392"/>
              <a:gd name="connsiteY4" fmla="*/ 21806 h 3415968"/>
              <a:gd name="connsiteX5" fmla="*/ 3419856 w 3964392"/>
              <a:gd name="connsiteY5" fmla="*/ 74450 h 3415968"/>
              <a:gd name="connsiteX6" fmla="*/ 3419856 w 3964392"/>
              <a:gd name="connsiteY6" fmla="*/ 3354550 h 3415968"/>
              <a:gd name="connsiteX7" fmla="*/ 3398050 w 3964392"/>
              <a:gd name="connsiteY7" fmla="*/ 3407194 h 3415968"/>
              <a:gd name="connsiteX8" fmla="*/ 21806 w 3964392"/>
              <a:gd name="connsiteY8" fmla="*/ 3407194 h 3415968"/>
              <a:gd name="connsiteX9" fmla="*/ 0 w 3964392"/>
              <a:gd name="connsiteY9" fmla="*/ 3354550 h 3415968"/>
              <a:gd name="connsiteX10" fmla="*/ 0 w 3964392"/>
              <a:gd name="connsiteY10" fmla="*/ 74450 h 3415968"/>
              <a:gd name="connsiteX0" fmla="*/ 0 w 3968026"/>
              <a:gd name="connsiteY0" fmla="*/ 74450 h 3910007"/>
              <a:gd name="connsiteX1" fmla="*/ 21806 w 3968026"/>
              <a:gd name="connsiteY1" fmla="*/ 21806 h 3910007"/>
              <a:gd name="connsiteX2" fmla="*/ 74450 w 3968026"/>
              <a:gd name="connsiteY2" fmla="*/ 0 h 3910007"/>
              <a:gd name="connsiteX3" fmla="*/ 3345406 w 3968026"/>
              <a:gd name="connsiteY3" fmla="*/ 0 h 3910007"/>
              <a:gd name="connsiteX4" fmla="*/ 3398050 w 3968026"/>
              <a:gd name="connsiteY4" fmla="*/ 21806 h 3910007"/>
              <a:gd name="connsiteX5" fmla="*/ 3419856 w 3968026"/>
              <a:gd name="connsiteY5" fmla="*/ 74450 h 3910007"/>
              <a:gd name="connsiteX6" fmla="*/ 3419856 w 3968026"/>
              <a:gd name="connsiteY6" fmla="*/ 3354550 h 3910007"/>
              <a:gd name="connsiteX7" fmla="*/ 3398050 w 3968026"/>
              <a:gd name="connsiteY7" fmla="*/ 3407194 h 3910007"/>
              <a:gd name="connsiteX8" fmla="*/ 0 w 3968026"/>
              <a:gd name="connsiteY8" fmla="*/ 3354550 h 3910007"/>
              <a:gd name="connsiteX9" fmla="*/ 0 w 3968026"/>
              <a:gd name="connsiteY9" fmla="*/ 74450 h 3910007"/>
              <a:gd name="connsiteX0" fmla="*/ 0 w 3419856"/>
              <a:gd name="connsiteY0" fmla="*/ 74450 h 3901233"/>
              <a:gd name="connsiteX1" fmla="*/ 21806 w 3419856"/>
              <a:gd name="connsiteY1" fmla="*/ 21806 h 3901233"/>
              <a:gd name="connsiteX2" fmla="*/ 74450 w 3419856"/>
              <a:gd name="connsiteY2" fmla="*/ 0 h 3901233"/>
              <a:gd name="connsiteX3" fmla="*/ 3345406 w 3419856"/>
              <a:gd name="connsiteY3" fmla="*/ 0 h 3901233"/>
              <a:gd name="connsiteX4" fmla="*/ 3398050 w 3419856"/>
              <a:gd name="connsiteY4" fmla="*/ 21806 h 3901233"/>
              <a:gd name="connsiteX5" fmla="*/ 3419856 w 3419856"/>
              <a:gd name="connsiteY5" fmla="*/ 74450 h 3901233"/>
              <a:gd name="connsiteX6" fmla="*/ 3419856 w 3419856"/>
              <a:gd name="connsiteY6" fmla="*/ 3354550 h 3901233"/>
              <a:gd name="connsiteX7" fmla="*/ 0 w 3419856"/>
              <a:gd name="connsiteY7" fmla="*/ 3354550 h 3901233"/>
              <a:gd name="connsiteX8" fmla="*/ 0 w 3419856"/>
              <a:gd name="connsiteY8" fmla="*/ 74450 h 3901233"/>
              <a:gd name="connsiteX0" fmla="*/ 0 w 3419856"/>
              <a:gd name="connsiteY0" fmla="*/ 74450 h 3354550"/>
              <a:gd name="connsiteX1" fmla="*/ 21806 w 3419856"/>
              <a:gd name="connsiteY1" fmla="*/ 21806 h 3354550"/>
              <a:gd name="connsiteX2" fmla="*/ 74450 w 3419856"/>
              <a:gd name="connsiteY2" fmla="*/ 0 h 3354550"/>
              <a:gd name="connsiteX3" fmla="*/ 3345406 w 3419856"/>
              <a:gd name="connsiteY3" fmla="*/ 0 h 3354550"/>
              <a:gd name="connsiteX4" fmla="*/ 3398050 w 3419856"/>
              <a:gd name="connsiteY4" fmla="*/ 21806 h 3354550"/>
              <a:gd name="connsiteX5" fmla="*/ 3419856 w 3419856"/>
              <a:gd name="connsiteY5" fmla="*/ 74450 h 3354550"/>
              <a:gd name="connsiteX6" fmla="*/ 3419856 w 3419856"/>
              <a:gd name="connsiteY6" fmla="*/ 3354550 h 3354550"/>
              <a:gd name="connsiteX7" fmla="*/ 0 w 3419856"/>
              <a:gd name="connsiteY7" fmla="*/ 3354550 h 3354550"/>
              <a:gd name="connsiteX8" fmla="*/ 0 w 3419856"/>
              <a:gd name="connsiteY8" fmla="*/ 74450 h 3354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19856" h="3354550">
                <a:moveTo>
                  <a:pt x="0" y="74450"/>
                </a:moveTo>
                <a:cubicBezTo>
                  <a:pt x="0" y="54705"/>
                  <a:pt x="7844" y="35768"/>
                  <a:pt x="21806" y="21806"/>
                </a:cubicBezTo>
                <a:cubicBezTo>
                  <a:pt x="35768" y="7844"/>
                  <a:pt x="54705" y="0"/>
                  <a:pt x="74450" y="0"/>
                </a:cubicBezTo>
                <a:lnTo>
                  <a:pt x="3345406" y="0"/>
                </a:lnTo>
                <a:cubicBezTo>
                  <a:pt x="3365151" y="0"/>
                  <a:pt x="3384088" y="7844"/>
                  <a:pt x="3398050" y="21806"/>
                </a:cubicBezTo>
                <a:cubicBezTo>
                  <a:pt x="3412012" y="35768"/>
                  <a:pt x="3419856" y="54705"/>
                  <a:pt x="3419856" y="74450"/>
                </a:cubicBezTo>
                <a:lnTo>
                  <a:pt x="3419856" y="3354550"/>
                </a:lnTo>
                <a:lnTo>
                  <a:pt x="0" y="3354550"/>
                </a:lnTo>
                <a:lnTo>
                  <a:pt x="0" y="74450"/>
                </a:lnTo>
                <a:close/>
              </a:path>
            </a:pathLst>
          </a:custGeom>
        </p:spPr>
        <p:txBody>
          <a:bodyPr>
            <a:normAutofit/>
          </a:bodyPr>
          <a:lstStyle>
            <a:lvl1pPr marL="0" indent="0" algn="ctr">
              <a:buNone/>
              <a:defRPr sz="2000" baseline="0">
                <a:solidFill>
                  <a:schemeClr val="tx1">
                    <a:lumMod val="6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812800" y="2547891"/>
            <a:ext cx="3962400" cy="2405109"/>
          </a:xfrm>
        </p:spPr>
        <p:txBody>
          <a:bodyPr tIns="9144">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AAD347D-5ACD-4C99-B74B-A9C85AD731AF}" type="datetimeFigureOut">
              <a:rPr lang="en-US" smtClean="0"/>
              <a:t>6/27/2021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7" name="Picture 6" descr="horizon.png"/>
          <p:cNvPicPr>
            <a:picLocks noChangeAspect="1"/>
          </p:cNvPicPr>
          <p:nvPr/>
        </p:nvPicPr>
        <p:blipFill>
          <a:blip r:embed="rId13" cstate="print"/>
          <a:stretch>
            <a:fillRect/>
          </a:stretch>
        </p:blipFill>
        <p:spPr>
          <a:xfrm>
            <a:off x="0" y="0"/>
            <a:ext cx="12192000" cy="6858000"/>
          </a:xfrm>
          <a:prstGeom prst="rect">
            <a:avLst/>
          </a:prstGeom>
        </p:spPr>
      </p:pic>
      <p:sp>
        <p:nvSpPr>
          <p:cNvPr id="2" name="Title Placeholder 1"/>
          <p:cNvSpPr>
            <a:spLocks noGrp="1"/>
          </p:cNvSpPr>
          <p:nvPr>
            <p:ph type="title"/>
          </p:nvPr>
        </p:nvSpPr>
        <p:spPr>
          <a:xfrm>
            <a:off x="812800" y="274638"/>
            <a:ext cx="10566400" cy="1143000"/>
          </a:xfrm>
          <a:prstGeom prst="rect">
            <a:avLst/>
          </a:prstGeom>
        </p:spPr>
        <p:txBody>
          <a:bodyPr vert="horz" lIns="91440" tIns="45720" rIns="91440" bIns="45720" rtlCol="0" anchor="b" anchorCtr="0">
            <a:noAutofit/>
          </a:bodyPr>
          <a:lstStyle/>
          <a:p>
            <a:r>
              <a:rPr lang="en-US" smtClean="0"/>
              <a:t>Click to edit Master title style</a:t>
            </a:r>
            <a:endParaRPr lang="en-US" dirty="0"/>
          </a:p>
        </p:txBody>
      </p:sp>
      <p:sp>
        <p:nvSpPr>
          <p:cNvPr id="3" name="Text Placeholder 2"/>
          <p:cNvSpPr>
            <a:spLocks noGrp="1"/>
          </p:cNvSpPr>
          <p:nvPr>
            <p:ph type="body" idx="1"/>
          </p:nvPr>
        </p:nvSpPr>
        <p:spPr>
          <a:xfrm>
            <a:off x="812800" y="1600201"/>
            <a:ext cx="105664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Date Placeholder 3"/>
          <p:cNvSpPr>
            <a:spLocks noGrp="1"/>
          </p:cNvSpPr>
          <p:nvPr>
            <p:ph type="dt" sz="half" idx="2"/>
          </p:nvPr>
        </p:nvSpPr>
        <p:spPr>
          <a:xfrm>
            <a:off x="7620000" y="6356351"/>
            <a:ext cx="2032000" cy="365125"/>
          </a:xfrm>
          <a:prstGeom prst="rect">
            <a:avLst/>
          </a:prstGeom>
        </p:spPr>
        <p:txBody>
          <a:bodyPr vert="horz" lIns="91440" tIns="45720" rIns="91440" bIns="45720" rtlCol="0" anchor="ctr"/>
          <a:lstStyle>
            <a:lvl1pPr algn="r">
              <a:defRPr sz="1000" strike="noStrike" spc="60" baseline="0">
                <a:solidFill>
                  <a:schemeClr val="tx1"/>
                </a:solidFill>
              </a:defRPr>
            </a:lvl1pPr>
          </a:lstStyle>
          <a:p>
            <a:fld id="{4AAD347D-5ACD-4C99-B74B-A9C85AD731AF}" type="datetimeFigureOut">
              <a:rPr lang="en-US" smtClean="0"/>
              <a:t>6/27/2021</a:t>
            </a:fld>
            <a:endParaRPr lang="en-US" dirty="0"/>
          </a:p>
        </p:txBody>
      </p:sp>
      <p:sp>
        <p:nvSpPr>
          <p:cNvPr id="5" name="Footer Placeholder 4"/>
          <p:cNvSpPr>
            <a:spLocks noGrp="1"/>
          </p:cNvSpPr>
          <p:nvPr>
            <p:ph type="ftr" sz="quarter" idx="3"/>
          </p:nvPr>
        </p:nvSpPr>
        <p:spPr>
          <a:xfrm>
            <a:off x="812800" y="6356351"/>
            <a:ext cx="3860800" cy="365125"/>
          </a:xfrm>
          <a:prstGeom prst="rect">
            <a:avLst/>
          </a:prstGeom>
        </p:spPr>
        <p:txBody>
          <a:bodyPr vert="horz" lIns="91440" tIns="45720" rIns="91440" bIns="45720" rtlCol="0" anchor="ctr"/>
          <a:lstStyle>
            <a:lvl1pPr algn="l">
              <a:defRPr sz="1000" cap="all" spc="60" baseline="0">
                <a:solidFill>
                  <a:schemeClr val="tx1"/>
                </a:solidFill>
              </a:defRPr>
            </a:lvl1pPr>
          </a:lstStyle>
          <a:p>
            <a:endParaRPr lang="en-US" dirty="0"/>
          </a:p>
        </p:txBody>
      </p:sp>
      <p:sp>
        <p:nvSpPr>
          <p:cNvPr id="6" name="Slide Number Placeholder 5"/>
          <p:cNvSpPr>
            <a:spLocks noGrp="1"/>
          </p:cNvSpPr>
          <p:nvPr>
            <p:ph type="sldNum" sz="quarter" idx="4"/>
          </p:nvPr>
        </p:nvSpPr>
        <p:spPr>
          <a:xfrm>
            <a:off x="10058400" y="6356351"/>
            <a:ext cx="1320800" cy="365125"/>
          </a:xfrm>
          <a:prstGeom prst="rect">
            <a:avLst/>
          </a:prstGeom>
        </p:spPr>
        <p:txBody>
          <a:bodyPr vert="horz" lIns="91440" tIns="45720" rIns="91440" bIns="45720" rtlCol="0" anchor="ctr"/>
          <a:lstStyle>
            <a:lvl1pPr algn="r">
              <a:defRPr sz="1100" baseline="0">
                <a:solidFill>
                  <a:schemeClr val="tx1"/>
                </a:solidFill>
              </a:defRPr>
            </a:lvl1pPr>
          </a:lstStyle>
          <a:p>
            <a:fld id="{D57F1E4F-1CFF-5643-939E-02111984F565}" type="slidenum">
              <a:rPr lang="en-US" smtClean="0"/>
              <a:t>‹#›</a:t>
            </a:fld>
            <a:endParaRPr lang="en-US" dirty="0"/>
          </a:p>
        </p:txBody>
      </p:sp>
    </p:spTree>
  </p:cSld>
  <p:clrMap bg1="dk1" tx1="lt1" bg2="dk2" tx2="lt2" accent1="accent1" accent2="accent2" accent3="accent3" accent4="accent4" accent5="accent5" accent6="accent6" hlink="hlink" folHlink="folHlink"/>
  <p:sldLayoutIdLst>
    <p:sldLayoutId id="2147484524" r:id="rId1"/>
    <p:sldLayoutId id="2147484525" r:id="rId2"/>
    <p:sldLayoutId id="2147484526" r:id="rId3"/>
    <p:sldLayoutId id="2147484527" r:id="rId4"/>
    <p:sldLayoutId id="2147484528" r:id="rId5"/>
    <p:sldLayoutId id="2147484529" r:id="rId6"/>
    <p:sldLayoutId id="2147484530" r:id="rId7"/>
    <p:sldLayoutId id="2147484531" r:id="rId8"/>
    <p:sldLayoutId id="2147484532" r:id="rId9"/>
    <p:sldLayoutId id="2147484533" r:id="rId10"/>
    <p:sldLayoutId id="2147484534" r:id="rId11"/>
  </p:sldLayoutIdLst>
  <p:hf sldNum="0" hdr="0" ftr="0" dt="0"/>
  <p:txStyles>
    <p:titleStyle>
      <a:lvl1pPr algn="l" defTabSz="914400" rtl="0" eaLnBrk="1" latinLnBrk="0" hangingPunct="1">
        <a:spcBef>
          <a:spcPct val="0"/>
        </a:spcBef>
        <a:buNone/>
        <a:defRPr sz="3000" kern="1200" cap="all" spc="50" baseline="0">
          <a:solidFill>
            <a:schemeClr val="tx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1pPr>
      <a:lvl2pPr marL="742950" indent="-28575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2pPr>
      <a:lvl3pPr marL="11430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3pPr>
      <a:lvl4pPr marL="16002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4pPr>
      <a:lvl5pPr marL="20574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5pPr>
      <a:lvl6pPr marL="25146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6pPr>
      <a:lvl7pPr marL="29718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7pPr>
      <a:lvl8pPr marL="34290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8pPr>
      <a:lvl9pPr marL="38862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hyperlink" Target="https://car--selling-price-prediction.herokuapp.com/" TargetMode="External"/><Relationship Id="rId2" Type="http://schemas.openxmlformats.org/officeDocument/2006/relationships/hyperlink" Target="https://github.com/manishgautam30/Car-Selling-Price-Prediction" TargetMode="Externa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ubtitle 2">
            <a:extLst>
              <a:ext uri="{FF2B5EF4-FFF2-40B4-BE49-F238E27FC236}">
                <a16:creationId xmlns:a16="http://schemas.microsoft.com/office/drawing/2014/main" xmlns="" id="{321691C8-BA64-4AED-BAC3-A5E717828D8C}"/>
              </a:ext>
            </a:extLst>
          </p:cNvPr>
          <p:cNvSpPr txBox="1">
            <a:spLocks/>
          </p:cNvSpPr>
          <p:nvPr/>
        </p:nvSpPr>
        <p:spPr>
          <a:xfrm>
            <a:off x="2375563" y="746522"/>
            <a:ext cx="7818010" cy="706355"/>
          </a:xfrm>
          <a:prstGeom prst="rect">
            <a:avLst/>
          </a:prstGeom>
        </p:spPr>
        <p:txBody>
          <a:bodyPr>
            <a:noAutofit/>
          </a:bodyPr>
          <a:lstStyle>
            <a:lvl1pPr marL="342900" indent="-3429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1pPr>
            <a:lvl2pPr marL="742950" indent="-28575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2pPr>
            <a:lvl3pPr marL="11430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3pPr>
            <a:lvl4pPr marL="16002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4pPr>
            <a:lvl5pPr marL="20574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5pPr>
            <a:lvl6pPr marL="25146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6pPr>
            <a:lvl7pPr marL="29718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7pPr>
            <a:lvl8pPr marL="34290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8pPr>
            <a:lvl9pPr marL="38862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9pPr>
          </a:lstStyle>
          <a:p>
            <a:pPr marL="0" indent="0">
              <a:buNone/>
            </a:pPr>
            <a:r>
              <a:rPr lang="en-IN" sz="3200" b="1" spc="300" dirty="0" smtClean="0"/>
              <a:t>Topic - “ </a:t>
            </a:r>
            <a:r>
              <a:rPr lang="en-US" sz="3200" spc="300" dirty="0" smtClean="0"/>
              <a:t>Car Selling Price Prediction</a:t>
            </a:r>
            <a:r>
              <a:rPr lang="en-IN" sz="3200" b="1" spc="300" dirty="0" smtClean="0"/>
              <a:t>”</a:t>
            </a:r>
            <a:endParaRPr lang="en-IN" sz="4000" b="1" spc="300" dirty="0"/>
          </a:p>
        </p:txBody>
      </p:sp>
      <p:sp>
        <p:nvSpPr>
          <p:cNvPr id="15" name="Title 1">
            <a:extLst>
              <a:ext uri="{FF2B5EF4-FFF2-40B4-BE49-F238E27FC236}">
                <a16:creationId xmlns:a16="http://schemas.microsoft.com/office/drawing/2014/main" xmlns="" id="{332ED64B-F3DC-4E98-B28C-129A970213ED}"/>
              </a:ext>
            </a:extLst>
          </p:cNvPr>
          <p:cNvSpPr txBox="1">
            <a:spLocks/>
          </p:cNvSpPr>
          <p:nvPr/>
        </p:nvSpPr>
        <p:spPr>
          <a:xfrm>
            <a:off x="809156" y="159926"/>
            <a:ext cx="10449018" cy="586596"/>
          </a:xfrm>
          <a:prstGeom prst="rect">
            <a:avLst/>
          </a:prstGeom>
          <a:effectLst/>
        </p:spPr>
        <p:txBody>
          <a:bodyPr>
            <a:noAutofit/>
          </a:bodyPr>
          <a:lstStyle>
            <a:lvl1pPr algn="l" defTabSz="914400" rtl="0" eaLnBrk="1" latinLnBrk="0" hangingPunct="1">
              <a:spcBef>
                <a:spcPct val="0"/>
              </a:spcBef>
              <a:buNone/>
              <a:defRPr sz="3000" kern="1200" cap="all" spc="50" baseline="0">
                <a:solidFill>
                  <a:schemeClr val="tx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IN" sz="2400" b="1" spc="300" dirty="0" smtClean="0">
                <a:latin typeface="Baskerville Old Face" pitchFamily="18" charset="0"/>
              </a:rPr>
              <a:t>CLOUD COMPUTING Project </a:t>
            </a:r>
            <a:r>
              <a:rPr lang="en-IN" sz="2400" b="1" spc="300" dirty="0" smtClean="0">
                <a:latin typeface="Baskerville Old Face" pitchFamily="18" charset="0"/>
              </a:rPr>
              <a:t>Presentation</a:t>
            </a:r>
            <a:endParaRPr lang="en-IN" sz="2400" b="1" spc="300" dirty="0">
              <a:latin typeface="Baskerville Old Face" pitchFamily="18" charset="0"/>
            </a:endParaRPr>
          </a:p>
        </p:txBody>
      </p:sp>
      <p:sp>
        <p:nvSpPr>
          <p:cNvPr id="16" name="TextBox 15">
            <a:extLst>
              <a:ext uri="{FF2B5EF4-FFF2-40B4-BE49-F238E27FC236}">
                <a16:creationId xmlns:a16="http://schemas.microsoft.com/office/drawing/2014/main" xmlns="" id="{FD2744A2-1FE8-4C21-907B-163E3A4BC9F0}"/>
              </a:ext>
            </a:extLst>
          </p:cNvPr>
          <p:cNvSpPr txBox="1"/>
          <p:nvPr/>
        </p:nvSpPr>
        <p:spPr>
          <a:xfrm>
            <a:off x="3751641" y="1432023"/>
            <a:ext cx="4564048" cy="1631216"/>
          </a:xfrm>
          <a:prstGeom prst="rect">
            <a:avLst/>
          </a:prstGeom>
          <a:noFill/>
        </p:spPr>
        <p:txBody>
          <a:bodyPr wrap="square" rtlCol="0">
            <a:spAutoFit/>
          </a:bodyPr>
          <a:lstStyle/>
          <a:p>
            <a:pPr algn="ctr"/>
            <a:r>
              <a:rPr lang="en-IN" sz="2000" b="1" u="sng" dirty="0">
                <a:latin typeface="Calibri" pitchFamily="34" charset="0"/>
                <a:cs typeface="Calibri" pitchFamily="34" charset="0"/>
              </a:rPr>
              <a:t>Submitted </a:t>
            </a:r>
            <a:r>
              <a:rPr lang="en-IN" sz="2000" b="1" u="sng" dirty="0" smtClean="0">
                <a:latin typeface="Calibri" pitchFamily="34" charset="0"/>
                <a:cs typeface="Calibri" pitchFamily="34" charset="0"/>
              </a:rPr>
              <a:t>By</a:t>
            </a:r>
            <a:r>
              <a:rPr lang="en-IN" sz="2000" b="1" dirty="0" smtClean="0">
                <a:latin typeface="Calibri" pitchFamily="34" charset="0"/>
                <a:cs typeface="Calibri" pitchFamily="34" charset="0"/>
              </a:rPr>
              <a:t> :- </a:t>
            </a:r>
            <a:endParaRPr lang="en-IN" sz="2000" b="1" dirty="0" smtClean="0">
              <a:latin typeface="Calibri" pitchFamily="34" charset="0"/>
              <a:cs typeface="Calibri" pitchFamily="34" charset="0"/>
            </a:endParaRPr>
          </a:p>
          <a:p>
            <a:pPr algn="ctr"/>
            <a:endParaRPr lang="en-IN" sz="2000" b="1" dirty="0" smtClean="0">
              <a:latin typeface="Calibri" pitchFamily="34" charset="0"/>
              <a:cs typeface="Calibri" pitchFamily="34" charset="0"/>
            </a:endParaRPr>
          </a:p>
          <a:p>
            <a:pPr algn="ctr"/>
            <a:r>
              <a:rPr lang="en-IN" sz="2000" dirty="0">
                <a:latin typeface="Calibri" pitchFamily="34" charset="0"/>
                <a:cs typeface="Calibri" pitchFamily="34" charset="0"/>
              </a:rPr>
              <a:t>Manish </a:t>
            </a:r>
            <a:r>
              <a:rPr lang="en-IN" sz="2000" dirty="0" err="1">
                <a:latin typeface="Calibri" pitchFamily="34" charset="0"/>
                <a:cs typeface="Calibri" pitchFamily="34" charset="0"/>
              </a:rPr>
              <a:t>Gautam</a:t>
            </a:r>
            <a:r>
              <a:rPr lang="en-IN" sz="2000" dirty="0">
                <a:latin typeface="Calibri" pitchFamily="34" charset="0"/>
                <a:cs typeface="Calibri" pitchFamily="34" charset="0"/>
              </a:rPr>
              <a:t>(181500366</a:t>
            </a:r>
            <a:r>
              <a:rPr lang="en-IN" sz="2000" dirty="0" smtClean="0">
                <a:latin typeface="Calibri" pitchFamily="34" charset="0"/>
                <a:cs typeface="Calibri" pitchFamily="34" charset="0"/>
              </a:rPr>
              <a:t>)</a:t>
            </a:r>
            <a:endParaRPr lang="en-IN" sz="2000" b="1" dirty="0" smtClean="0">
              <a:latin typeface="Calibri" pitchFamily="34" charset="0"/>
              <a:cs typeface="Calibri" pitchFamily="34" charset="0"/>
            </a:endParaRPr>
          </a:p>
          <a:p>
            <a:pPr algn="ctr"/>
            <a:r>
              <a:rPr lang="en-IN" sz="2000" dirty="0" smtClean="0">
                <a:latin typeface="Calibri" pitchFamily="34" charset="0"/>
                <a:cs typeface="Calibri" pitchFamily="34" charset="0"/>
              </a:rPr>
              <a:t>Nikhil </a:t>
            </a:r>
            <a:r>
              <a:rPr lang="en-IN" sz="2000" dirty="0" err="1" smtClean="0">
                <a:latin typeface="Calibri" pitchFamily="34" charset="0"/>
                <a:cs typeface="Calibri" pitchFamily="34" charset="0"/>
              </a:rPr>
              <a:t>Baghel</a:t>
            </a:r>
            <a:r>
              <a:rPr lang="en-IN" sz="2000" dirty="0" smtClean="0">
                <a:latin typeface="Calibri" pitchFamily="34" charset="0"/>
                <a:cs typeface="Calibri" pitchFamily="34" charset="0"/>
              </a:rPr>
              <a:t> </a:t>
            </a:r>
            <a:r>
              <a:rPr lang="en-IN" sz="2000" dirty="0" smtClean="0">
                <a:latin typeface="Calibri" pitchFamily="34" charset="0"/>
                <a:cs typeface="Calibri" pitchFamily="34" charset="0"/>
              </a:rPr>
              <a:t>(</a:t>
            </a:r>
            <a:r>
              <a:rPr lang="en-IN" sz="2000" dirty="0" smtClean="0">
                <a:latin typeface="Calibri" pitchFamily="34" charset="0"/>
                <a:cs typeface="Calibri" pitchFamily="34" charset="0"/>
              </a:rPr>
              <a:t>181500424)</a:t>
            </a:r>
            <a:endParaRPr lang="en-IN" sz="2000" dirty="0" smtClean="0">
              <a:latin typeface="Calibri" pitchFamily="34" charset="0"/>
              <a:cs typeface="Calibri" pitchFamily="34" charset="0"/>
            </a:endParaRPr>
          </a:p>
          <a:p>
            <a:pPr algn="ctr"/>
            <a:r>
              <a:rPr lang="en-IN" sz="2000" dirty="0" err="1" smtClean="0">
                <a:latin typeface="Calibri" pitchFamily="34" charset="0"/>
                <a:cs typeface="Calibri" pitchFamily="34" charset="0"/>
              </a:rPr>
              <a:t>Shreshtha</a:t>
            </a:r>
            <a:r>
              <a:rPr lang="en-IN" sz="2000" dirty="0" smtClean="0">
                <a:latin typeface="Calibri" pitchFamily="34" charset="0"/>
                <a:cs typeface="Calibri" pitchFamily="34" charset="0"/>
              </a:rPr>
              <a:t> </a:t>
            </a:r>
            <a:r>
              <a:rPr lang="en-IN" sz="2000" dirty="0" err="1" smtClean="0">
                <a:latin typeface="Calibri" pitchFamily="34" charset="0"/>
                <a:cs typeface="Calibri" pitchFamily="34" charset="0"/>
              </a:rPr>
              <a:t>Tola</a:t>
            </a:r>
            <a:r>
              <a:rPr lang="en-IN" sz="2000" dirty="0" smtClean="0">
                <a:latin typeface="Calibri" pitchFamily="34" charset="0"/>
                <a:cs typeface="Calibri" pitchFamily="34" charset="0"/>
              </a:rPr>
              <a:t> </a:t>
            </a:r>
            <a:r>
              <a:rPr lang="en-IN" sz="2000" dirty="0" smtClean="0">
                <a:latin typeface="Calibri" pitchFamily="34" charset="0"/>
                <a:cs typeface="Calibri" pitchFamily="34" charset="0"/>
              </a:rPr>
              <a:t>(</a:t>
            </a:r>
            <a:r>
              <a:rPr lang="en-IN" sz="2000" dirty="0" smtClean="0">
                <a:latin typeface="Calibri" pitchFamily="34" charset="0"/>
                <a:cs typeface="Calibri" pitchFamily="34" charset="0"/>
              </a:rPr>
              <a:t>181500688)</a:t>
            </a:r>
            <a:endParaRPr lang="en-IN" sz="2000" dirty="0" smtClean="0">
              <a:latin typeface="Calibri" pitchFamily="34" charset="0"/>
              <a:cs typeface="Calibri" pitchFamily="34" charset="0"/>
            </a:endParaRPr>
          </a:p>
        </p:txBody>
      </p:sp>
      <p:sp>
        <p:nvSpPr>
          <p:cNvPr id="17" name="Rectangle 16"/>
          <p:cNvSpPr/>
          <p:nvPr/>
        </p:nvSpPr>
        <p:spPr>
          <a:xfrm>
            <a:off x="2985665" y="5340032"/>
            <a:ext cx="6096000" cy="1477328"/>
          </a:xfrm>
          <a:prstGeom prst="rect">
            <a:avLst/>
          </a:prstGeom>
        </p:spPr>
        <p:txBody>
          <a:bodyPr>
            <a:spAutoFit/>
          </a:bodyPr>
          <a:lstStyle/>
          <a:p>
            <a:pPr algn="ctr"/>
            <a:r>
              <a:rPr lang="en-IN" b="1" dirty="0">
                <a:solidFill>
                  <a:schemeClr val="tx1">
                    <a:lumMod val="95000"/>
                  </a:schemeClr>
                </a:solidFill>
              </a:rPr>
              <a:t> Department of Computer Engineering and Applications</a:t>
            </a:r>
          </a:p>
          <a:p>
            <a:pPr algn="ctr"/>
            <a:r>
              <a:rPr lang="en-IN" b="1" dirty="0"/>
              <a:t>      Institute of Engineering and Technology </a:t>
            </a:r>
            <a:endParaRPr lang="en-IN" b="1" dirty="0" smtClean="0"/>
          </a:p>
          <a:p>
            <a:pPr algn="ctr"/>
            <a:endParaRPr lang="en-IN" b="1" dirty="0"/>
          </a:p>
          <a:p>
            <a:pPr algn="ctr"/>
            <a:r>
              <a:rPr lang="en-IN" dirty="0"/>
              <a:t> GLA University</a:t>
            </a:r>
          </a:p>
          <a:p>
            <a:pPr algn="ctr"/>
            <a:r>
              <a:rPr lang="en-IN" dirty="0"/>
              <a:t>Mathura-281406</a:t>
            </a:r>
            <a:r>
              <a:rPr lang="en-IN" dirty="0" smtClean="0"/>
              <a:t>, India</a:t>
            </a:r>
            <a:r>
              <a:rPr lang="en-IN" b="1" dirty="0"/>
              <a:t> </a:t>
            </a:r>
            <a:endParaRPr lang="en-IN" dirty="0"/>
          </a:p>
        </p:txBody>
      </p:sp>
      <p:pic>
        <p:nvPicPr>
          <p:cNvPr id="18" name="Picture 17"/>
          <p:cNvPicPr/>
          <p:nvPr/>
        </p:nvPicPr>
        <p:blipFill>
          <a:blip r:embed="rId2"/>
          <a:stretch>
            <a:fillRect/>
          </a:stretch>
        </p:blipFill>
        <p:spPr>
          <a:xfrm>
            <a:off x="4701517" y="3481541"/>
            <a:ext cx="2664296" cy="1656184"/>
          </a:xfrm>
          <a:prstGeom prst="rect">
            <a:avLst/>
          </a:prstGeom>
        </p:spPr>
      </p:pic>
    </p:spTree>
    <p:extLst>
      <p:ext uri="{BB962C8B-B14F-4D97-AF65-F5344CB8AC3E}">
        <p14:creationId xmlns:p14="http://schemas.microsoft.com/office/powerpoint/2010/main" val="76278812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B35C133-D085-4C23-B230-1513B453C41A}"/>
              </a:ext>
            </a:extLst>
          </p:cNvPr>
          <p:cNvSpPr>
            <a:spLocks noGrp="1"/>
          </p:cNvSpPr>
          <p:nvPr>
            <p:ph type="title"/>
          </p:nvPr>
        </p:nvSpPr>
        <p:spPr>
          <a:xfrm>
            <a:off x="716280" y="379435"/>
            <a:ext cx="9418320" cy="1118586"/>
          </a:xfrm>
        </p:spPr>
        <p:txBody>
          <a:bodyPr>
            <a:normAutofit/>
          </a:bodyPr>
          <a:lstStyle/>
          <a:p>
            <a:r>
              <a:rPr lang="en-IN" sz="6000" b="1" dirty="0" smtClean="0">
                <a:solidFill>
                  <a:srgbClr val="00B0F0"/>
                </a:solidFill>
                <a:effectLst>
                  <a:outerShdw blurRad="38100" dist="38100" dir="2700000" algn="tl">
                    <a:srgbClr val="000000">
                      <a:alpha val="43137"/>
                    </a:srgbClr>
                  </a:outerShdw>
                </a:effectLst>
              </a:rPr>
              <a:t>Machine Learning</a:t>
            </a:r>
            <a:endParaRPr lang="en-IN" sz="6000" b="1" dirty="0">
              <a:solidFill>
                <a:srgbClr val="00B0F0"/>
              </a:solidFill>
              <a:effectLst>
                <a:outerShdw blurRad="38100" dist="38100" dir="2700000" algn="tl">
                  <a:srgbClr val="000000">
                    <a:alpha val="43137"/>
                  </a:srgbClr>
                </a:outerShdw>
              </a:effectLst>
            </a:endParaRPr>
          </a:p>
        </p:txBody>
      </p:sp>
      <p:sp>
        <p:nvSpPr>
          <p:cNvPr id="3" name="Text Placeholder 2">
            <a:extLst>
              <a:ext uri="{FF2B5EF4-FFF2-40B4-BE49-F238E27FC236}">
                <a16:creationId xmlns="" xmlns:a16="http://schemas.microsoft.com/office/drawing/2014/main" id="{8976AC2A-4D83-4F80-B317-BBCF6EC7326D}"/>
              </a:ext>
            </a:extLst>
          </p:cNvPr>
          <p:cNvSpPr>
            <a:spLocks noGrp="1"/>
          </p:cNvSpPr>
          <p:nvPr>
            <p:ph type="body" idx="1"/>
          </p:nvPr>
        </p:nvSpPr>
        <p:spPr>
          <a:xfrm>
            <a:off x="595313" y="3282404"/>
            <a:ext cx="10011727" cy="2453640"/>
          </a:xfrm>
        </p:spPr>
        <p:txBody>
          <a:bodyPr>
            <a:noAutofit/>
          </a:bodyPr>
          <a:lstStyle/>
          <a:p>
            <a:pPr algn="just">
              <a:lnSpc>
                <a:spcPct val="150000"/>
              </a:lnSpc>
            </a:pPr>
            <a:r>
              <a:rPr lang="en-US" sz="1800" b="1" dirty="0"/>
              <a:t>Machine Learning</a:t>
            </a:r>
            <a:r>
              <a:rPr lang="en-US" sz="1800" dirty="0"/>
              <a:t> is the field of study that gives computers the capability to learn without being explicitly programmed. ML is one of the most exciting technologies that one would have ever come across. As it is evident from the name, it gives the computer that makes it more similar to humans: </a:t>
            </a:r>
            <a:r>
              <a:rPr lang="en-US" sz="1800" b="1" i="1" dirty="0"/>
              <a:t>The ability to learn</a:t>
            </a:r>
            <a:r>
              <a:rPr lang="en-US" sz="1800" dirty="0"/>
              <a:t>. Machine learning is actively being used today, perhaps in many more places than one would expect.</a:t>
            </a:r>
            <a:endParaRPr lang="en-US" sz="1800" dirty="0">
              <a:solidFill>
                <a:schemeClr val="tx1"/>
              </a:solidFill>
              <a:latin typeface="Calibri" pitchFamily="34" charset="0"/>
              <a:cs typeface="Calibri" pitchFamily="34" charset="0"/>
            </a:endParaRPr>
          </a:p>
        </p:txBody>
      </p:sp>
      <p:sp>
        <p:nvSpPr>
          <p:cNvPr id="4" name="Rectangle 3"/>
          <p:cNvSpPr/>
          <p:nvPr/>
        </p:nvSpPr>
        <p:spPr>
          <a:xfrm>
            <a:off x="716280" y="1939558"/>
            <a:ext cx="6477000" cy="1754326"/>
          </a:xfrm>
          <a:prstGeom prst="rect">
            <a:avLst/>
          </a:prstGeom>
        </p:spPr>
        <p:txBody>
          <a:bodyPr wrap="square">
            <a:spAutoFit/>
          </a:bodyPr>
          <a:lstStyle/>
          <a:p>
            <a:pPr algn="just">
              <a:lnSpc>
                <a:spcPct val="150000"/>
              </a:lnSpc>
            </a:pPr>
            <a:r>
              <a:rPr lang="en-US" b="1" dirty="0"/>
              <a:t>Machine learning</a:t>
            </a:r>
            <a:r>
              <a:rPr lang="en-US" dirty="0"/>
              <a:t> is a method of data analysis that automates analytical model building. It is a branch of artificial </a:t>
            </a:r>
            <a:r>
              <a:rPr lang="en-US" b="1" dirty="0"/>
              <a:t>intelligence</a:t>
            </a:r>
            <a:r>
              <a:rPr lang="en-US" dirty="0"/>
              <a:t> based on the idea that systems can learn from data, identify patterns and make decisions with minimal human intervention.</a:t>
            </a:r>
            <a:endParaRPr lang="en-US" dirty="0">
              <a:latin typeface="Calibri" pitchFamily="34" charset="0"/>
              <a:cs typeface="Calibri" pitchFamily="34" charset="0"/>
            </a:endParaRPr>
          </a:p>
        </p:txBody>
      </p:sp>
      <p:pic>
        <p:nvPicPr>
          <p:cNvPr id="6146" name="Picture 2" descr="Lightbox"/>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30151" y="620966"/>
            <a:ext cx="3728449" cy="26099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3678783"/>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B35C133-D085-4C23-B230-1513B453C41A}"/>
              </a:ext>
            </a:extLst>
          </p:cNvPr>
          <p:cNvSpPr>
            <a:spLocks noGrp="1"/>
          </p:cNvSpPr>
          <p:nvPr>
            <p:ph type="title"/>
          </p:nvPr>
        </p:nvSpPr>
        <p:spPr>
          <a:xfrm>
            <a:off x="716280" y="379435"/>
            <a:ext cx="9418320" cy="1118586"/>
          </a:xfrm>
        </p:spPr>
        <p:txBody>
          <a:bodyPr>
            <a:normAutofit/>
          </a:bodyPr>
          <a:lstStyle/>
          <a:p>
            <a:r>
              <a:rPr lang="en-IN" sz="6000" b="1" dirty="0" smtClean="0">
                <a:solidFill>
                  <a:srgbClr val="00B0F0"/>
                </a:solidFill>
                <a:effectLst>
                  <a:outerShdw blurRad="38100" dist="38100" dir="2700000" algn="tl">
                    <a:srgbClr val="000000">
                      <a:alpha val="43137"/>
                    </a:srgbClr>
                  </a:outerShdw>
                </a:effectLst>
              </a:rPr>
              <a:t>Git &amp; </a:t>
            </a:r>
            <a:r>
              <a:rPr lang="en-IN" sz="6000" b="1" dirty="0" err="1" smtClean="0">
                <a:solidFill>
                  <a:srgbClr val="00B0F0"/>
                </a:solidFill>
                <a:effectLst>
                  <a:outerShdw blurRad="38100" dist="38100" dir="2700000" algn="tl">
                    <a:srgbClr val="000000">
                      <a:alpha val="43137"/>
                    </a:srgbClr>
                  </a:outerShdw>
                </a:effectLst>
              </a:rPr>
              <a:t>Github</a:t>
            </a:r>
            <a:endParaRPr lang="en-IN" sz="6000" b="1" dirty="0">
              <a:solidFill>
                <a:srgbClr val="00B0F0"/>
              </a:solidFill>
              <a:effectLst>
                <a:outerShdw blurRad="38100" dist="38100" dir="2700000" algn="tl">
                  <a:srgbClr val="000000">
                    <a:alpha val="43137"/>
                  </a:srgbClr>
                </a:outerShdw>
              </a:effectLst>
            </a:endParaRPr>
          </a:p>
        </p:txBody>
      </p:sp>
      <p:sp>
        <p:nvSpPr>
          <p:cNvPr id="3" name="Text Placeholder 2">
            <a:extLst>
              <a:ext uri="{FF2B5EF4-FFF2-40B4-BE49-F238E27FC236}">
                <a16:creationId xmlns="" xmlns:a16="http://schemas.microsoft.com/office/drawing/2014/main" id="{8976AC2A-4D83-4F80-B317-BBCF6EC7326D}"/>
              </a:ext>
            </a:extLst>
          </p:cNvPr>
          <p:cNvSpPr>
            <a:spLocks noGrp="1"/>
          </p:cNvSpPr>
          <p:nvPr>
            <p:ph type="body" idx="1"/>
          </p:nvPr>
        </p:nvSpPr>
        <p:spPr>
          <a:xfrm>
            <a:off x="595313" y="4267200"/>
            <a:ext cx="10011727" cy="1468844"/>
          </a:xfrm>
        </p:spPr>
        <p:txBody>
          <a:bodyPr>
            <a:noAutofit/>
          </a:bodyPr>
          <a:lstStyle/>
          <a:p>
            <a:pPr algn="just">
              <a:lnSpc>
                <a:spcPct val="150000"/>
              </a:lnSpc>
            </a:pPr>
            <a:r>
              <a:rPr lang="en-US" sz="1800" b="1" dirty="0" err="1"/>
              <a:t>GitHub</a:t>
            </a:r>
            <a:r>
              <a:rPr lang="en-US" sz="1800" dirty="0"/>
              <a:t> is a </a:t>
            </a:r>
            <a:r>
              <a:rPr lang="en-US" sz="1800" dirty="0" err="1"/>
              <a:t>Git</a:t>
            </a:r>
            <a:r>
              <a:rPr lang="en-US" sz="1800" dirty="0"/>
              <a:t> repository hosting service, but it adds many of its own features. While </a:t>
            </a:r>
            <a:r>
              <a:rPr lang="en-US" sz="1800" dirty="0" err="1"/>
              <a:t>Git</a:t>
            </a:r>
            <a:r>
              <a:rPr lang="en-US" sz="1800" dirty="0"/>
              <a:t> is a command line tool, </a:t>
            </a:r>
            <a:r>
              <a:rPr lang="en-US" sz="1800" b="1" dirty="0" err="1"/>
              <a:t>GitHub</a:t>
            </a:r>
            <a:r>
              <a:rPr lang="en-US" sz="1800" dirty="0"/>
              <a:t> provides a Web-based graphical interface. It also provides access control and several collaboration features, such as a wikis and basic task management tools for every project.</a:t>
            </a:r>
            <a:endParaRPr lang="en-US" sz="1800" dirty="0">
              <a:solidFill>
                <a:schemeClr val="tx1"/>
              </a:solidFill>
              <a:latin typeface="Calibri" pitchFamily="34" charset="0"/>
              <a:cs typeface="Calibri" pitchFamily="34" charset="0"/>
            </a:endParaRPr>
          </a:p>
        </p:txBody>
      </p:sp>
      <p:sp>
        <p:nvSpPr>
          <p:cNvPr id="4" name="Rectangle 3"/>
          <p:cNvSpPr/>
          <p:nvPr/>
        </p:nvSpPr>
        <p:spPr>
          <a:xfrm>
            <a:off x="716280" y="1543318"/>
            <a:ext cx="5715000" cy="2677656"/>
          </a:xfrm>
          <a:prstGeom prst="rect">
            <a:avLst/>
          </a:prstGeom>
        </p:spPr>
        <p:txBody>
          <a:bodyPr wrap="square">
            <a:spAutoFit/>
          </a:bodyPr>
          <a:lstStyle/>
          <a:p>
            <a:pPr algn="just">
              <a:lnSpc>
                <a:spcPct val="150000"/>
              </a:lnSpc>
            </a:pPr>
            <a:r>
              <a:rPr lang="en-US" sz="1600" dirty="0" err="1"/>
              <a:t>Git</a:t>
            </a:r>
            <a:r>
              <a:rPr lang="en-US" sz="1600" dirty="0"/>
              <a:t> is a free and open source distributed version control system designed to handle everything from small to very large projects with speed and efficiency</a:t>
            </a:r>
            <a:r>
              <a:rPr lang="en-US" sz="1600" dirty="0" smtClean="0"/>
              <a:t>.</a:t>
            </a:r>
          </a:p>
          <a:p>
            <a:pPr algn="just">
              <a:lnSpc>
                <a:spcPct val="150000"/>
              </a:lnSpc>
            </a:pPr>
            <a:r>
              <a:rPr lang="en-US" sz="1600" dirty="0" err="1"/>
              <a:t>Git</a:t>
            </a:r>
            <a:r>
              <a:rPr lang="en-US" sz="1600" dirty="0"/>
              <a:t> is easy to learn and has a tiny footprint with lightning fast performance. It outclasses SCM tools like Subversion, CVS, Perforce, and </a:t>
            </a:r>
            <a:r>
              <a:rPr lang="en-US" sz="1600" dirty="0" smtClean="0"/>
              <a:t>Clear Case </a:t>
            </a:r>
            <a:r>
              <a:rPr lang="en-US" sz="1600" dirty="0"/>
              <a:t>with features like cheap local branching, convenient staging </a:t>
            </a:r>
            <a:r>
              <a:rPr lang="en-US" sz="1600" dirty="0" smtClean="0"/>
              <a:t>areas </a:t>
            </a:r>
            <a:r>
              <a:rPr lang="en-US" sz="1600" dirty="0"/>
              <a:t>and multiple workflows.</a:t>
            </a:r>
            <a:endParaRPr lang="en-US" sz="1600" dirty="0">
              <a:latin typeface="Calibri" pitchFamily="34" charset="0"/>
              <a:cs typeface="Calibri" pitchFamily="34" charset="0"/>
            </a:endParaRPr>
          </a:p>
        </p:txBody>
      </p:sp>
      <p:sp>
        <p:nvSpPr>
          <p:cNvPr id="5" name="AutoShape 2" descr="Git &amp; GitHub Workshop- Best SCM Too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4" descr="Git &amp; GitHub Workshop- Best SCM Tool"/>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198" name="Picture 6" descr="Git commits – Readhub"/>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69735" y="777240"/>
            <a:ext cx="5059680" cy="25298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293317"/>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B35C133-D085-4C23-B230-1513B453C41A}"/>
              </a:ext>
            </a:extLst>
          </p:cNvPr>
          <p:cNvSpPr>
            <a:spLocks noGrp="1"/>
          </p:cNvSpPr>
          <p:nvPr>
            <p:ph type="title"/>
          </p:nvPr>
        </p:nvSpPr>
        <p:spPr>
          <a:xfrm>
            <a:off x="716280" y="379435"/>
            <a:ext cx="9418320" cy="1118586"/>
          </a:xfrm>
        </p:spPr>
        <p:txBody>
          <a:bodyPr>
            <a:normAutofit/>
          </a:bodyPr>
          <a:lstStyle/>
          <a:p>
            <a:r>
              <a:rPr lang="en-IN" sz="6000" b="1" dirty="0" smtClean="0">
                <a:solidFill>
                  <a:srgbClr val="00B0F0"/>
                </a:solidFill>
                <a:effectLst>
                  <a:outerShdw blurRad="38100" dist="38100" dir="2700000" algn="tl">
                    <a:srgbClr val="000000">
                      <a:alpha val="43137"/>
                    </a:srgbClr>
                  </a:outerShdw>
                </a:effectLst>
              </a:rPr>
              <a:t>Heroku CLOUD PLATFORM</a:t>
            </a:r>
            <a:endParaRPr lang="en-IN" sz="6000" b="1" dirty="0">
              <a:solidFill>
                <a:srgbClr val="00B0F0"/>
              </a:solidFill>
              <a:effectLst>
                <a:outerShdw blurRad="38100" dist="38100" dir="2700000" algn="tl">
                  <a:srgbClr val="000000">
                    <a:alpha val="43137"/>
                  </a:srgbClr>
                </a:outerShdw>
              </a:effectLst>
            </a:endParaRPr>
          </a:p>
        </p:txBody>
      </p:sp>
      <p:sp>
        <p:nvSpPr>
          <p:cNvPr id="3" name="Text Placeholder 2">
            <a:extLst>
              <a:ext uri="{FF2B5EF4-FFF2-40B4-BE49-F238E27FC236}">
                <a16:creationId xmlns="" xmlns:a16="http://schemas.microsoft.com/office/drawing/2014/main" id="{8976AC2A-4D83-4F80-B317-BBCF6EC7326D}"/>
              </a:ext>
            </a:extLst>
          </p:cNvPr>
          <p:cNvSpPr>
            <a:spLocks noGrp="1"/>
          </p:cNvSpPr>
          <p:nvPr>
            <p:ph type="body" idx="1"/>
          </p:nvPr>
        </p:nvSpPr>
        <p:spPr>
          <a:xfrm>
            <a:off x="716280" y="3535680"/>
            <a:ext cx="5211127" cy="1468844"/>
          </a:xfrm>
        </p:spPr>
        <p:txBody>
          <a:bodyPr>
            <a:noAutofit/>
          </a:bodyPr>
          <a:lstStyle/>
          <a:p>
            <a:pPr algn="just">
              <a:lnSpc>
                <a:spcPct val="150000"/>
              </a:lnSpc>
            </a:pPr>
            <a:r>
              <a:rPr lang="en-US" sz="1800" b="1" dirty="0"/>
              <a:t>Heroku</a:t>
            </a:r>
            <a:r>
              <a:rPr lang="en-US" sz="1800" dirty="0"/>
              <a:t> is a platform as a service (</a:t>
            </a:r>
            <a:r>
              <a:rPr lang="en-US" sz="1800" dirty="0" err="1"/>
              <a:t>PaaS</a:t>
            </a:r>
            <a:r>
              <a:rPr lang="en-US" sz="1800" dirty="0"/>
              <a:t>) that enables developers to build, run, and operate applications entirely in the cloud.</a:t>
            </a:r>
            <a:endParaRPr lang="en-US" sz="1800" dirty="0">
              <a:solidFill>
                <a:schemeClr val="tx1"/>
              </a:solidFill>
              <a:latin typeface="Calibri" pitchFamily="34" charset="0"/>
              <a:cs typeface="Calibri" pitchFamily="34" charset="0"/>
            </a:endParaRPr>
          </a:p>
        </p:txBody>
      </p:sp>
      <p:sp>
        <p:nvSpPr>
          <p:cNvPr id="4" name="Rectangle 3"/>
          <p:cNvSpPr/>
          <p:nvPr/>
        </p:nvSpPr>
        <p:spPr>
          <a:xfrm>
            <a:off x="765175" y="2111276"/>
            <a:ext cx="5715000" cy="1529650"/>
          </a:xfrm>
          <a:prstGeom prst="rect">
            <a:avLst/>
          </a:prstGeom>
        </p:spPr>
        <p:txBody>
          <a:bodyPr wrap="square">
            <a:spAutoFit/>
          </a:bodyPr>
          <a:lstStyle/>
          <a:p>
            <a:pPr algn="just">
              <a:lnSpc>
                <a:spcPct val="150000"/>
              </a:lnSpc>
            </a:pPr>
            <a:r>
              <a:rPr lang="en-US" sz="1600" b="1" dirty="0"/>
              <a:t>Heroku</a:t>
            </a:r>
            <a:r>
              <a:rPr lang="en-US" sz="1600" dirty="0"/>
              <a:t> is a container-based cloud Platform as a Service (</a:t>
            </a:r>
            <a:r>
              <a:rPr lang="en-US" sz="1600" dirty="0" err="1"/>
              <a:t>PaaS</a:t>
            </a:r>
            <a:r>
              <a:rPr lang="en-US" sz="1600" dirty="0"/>
              <a:t>). Developers </a:t>
            </a:r>
            <a:r>
              <a:rPr lang="en-US" sz="1600" b="1" dirty="0"/>
              <a:t>use Heroku</a:t>
            </a:r>
            <a:r>
              <a:rPr lang="en-US" sz="1600" dirty="0"/>
              <a:t> to deploy, manage, and scale modern apps. Our platform is elegant, flexible, and easy to </a:t>
            </a:r>
            <a:r>
              <a:rPr lang="en-US" sz="1600" b="1" dirty="0"/>
              <a:t>use</a:t>
            </a:r>
            <a:r>
              <a:rPr lang="en-US" sz="1600" dirty="0"/>
              <a:t>, offering developers the simplest path to getting their apps to market.</a:t>
            </a:r>
            <a:endParaRPr lang="en-US" sz="1600" dirty="0">
              <a:latin typeface="Calibri" pitchFamily="34" charset="0"/>
              <a:cs typeface="Calibri" pitchFamily="34" charset="0"/>
            </a:endParaRPr>
          </a:p>
        </p:txBody>
      </p:sp>
      <p:sp>
        <p:nvSpPr>
          <p:cNvPr id="5" name="AutoShape 2" descr="Git &amp; GitHub Workshop- Best SCM Too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4" descr="Git &amp; GitHub Workshop- Best SCM Tool"/>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218" name="Picture 2" descr="Đưa dự án lên &amp;quot;mây&amp;quot; với Heroku - đừng để dự án của bạn trên local -  PhamBinh.ne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44055" y="2149312"/>
            <a:ext cx="4645025" cy="29832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9683195"/>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CDC5324-BC38-4123-9E3A-6B043BF48978}"/>
              </a:ext>
            </a:extLst>
          </p:cNvPr>
          <p:cNvSpPr>
            <a:spLocks noGrp="1"/>
          </p:cNvSpPr>
          <p:nvPr>
            <p:ph type="ctrTitle"/>
          </p:nvPr>
        </p:nvSpPr>
        <p:spPr>
          <a:xfrm>
            <a:off x="1053834" y="388189"/>
            <a:ext cx="9418320" cy="2654590"/>
          </a:xfrm>
        </p:spPr>
        <p:txBody>
          <a:bodyPr>
            <a:normAutofit fontScale="90000"/>
          </a:bodyPr>
          <a:lstStyle/>
          <a:p>
            <a:r>
              <a:rPr lang="en-IN" sz="6600" dirty="0"/>
              <a:t>Implementation</a:t>
            </a:r>
            <a:br>
              <a:rPr lang="en-IN" sz="6600" dirty="0"/>
            </a:br>
            <a:r>
              <a:rPr lang="en-IN" sz="6600" dirty="0"/>
              <a:t>And User </a:t>
            </a:r>
            <a:r>
              <a:rPr lang="en-IN" sz="6600" dirty="0" smtClean="0"/>
              <a:t>Interface (UI</a:t>
            </a:r>
            <a:r>
              <a:rPr lang="en-IN" sz="6600" dirty="0"/>
              <a:t>):</a:t>
            </a:r>
          </a:p>
        </p:txBody>
      </p:sp>
      <p:sp>
        <p:nvSpPr>
          <p:cNvPr id="4" name="Arrow: Right 3">
            <a:extLst>
              <a:ext uri="{FF2B5EF4-FFF2-40B4-BE49-F238E27FC236}">
                <a16:creationId xmlns="" xmlns:a16="http://schemas.microsoft.com/office/drawing/2014/main" id="{C36BFC3A-BBCB-4483-97F4-A7D260E47D1F}"/>
              </a:ext>
            </a:extLst>
          </p:cNvPr>
          <p:cNvSpPr/>
          <p:nvPr/>
        </p:nvSpPr>
        <p:spPr>
          <a:xfrm>
            <a:off x="11012874" y="6280030"/>
            <a:ext cx="868211" cy="4010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pic>
        <p:nvPicPr>
          <p:cNvPr id="6146" name="Picture 2" descr="C:\Users\This pc\Desktop\EDC-Implementation-Full.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92465" y="3978100"/>
            <a:ext cx="6103535" cy="2502449"/>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169546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ight Arrow 3"/>
          <p:cNvSpPr/>
          <p:nvPr/>
        </p:nvSpPr>
        <p:spPr>
          <a:xfrm rot="10800000">
            <a:off x="8920216" y="1147749"/>
            <a:ext cx="1471640" cy="473530"/>
          </a:xfrm>
          <a:prstGeom prst="rightArrow">
            <a:avLst>
              <a:gd name="adj1" fmla="val 50000"/>
              <a:gd name="adj2" fmla="val 91379"/>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2" name="Rectangle 1"/>
          <p:cNvSpPr/>
          <p:nvPr/>
        </p:nvSpPr>
        <p:spPr>
          <a:xfrm>
            <a:off x="8686800" y="1988309"/>
            <a:ext cx="2601686" cy="1015663"/>
          </a:xfrm>
          <a:prstGeom prst="rect">
            <a:avLst/>
          </a:prstGeom>
          <a:solidFill>
            <a:schemeClr val="bg1"/>
          </a:solidFill>
        </p:spPr>
        <p:txBody>
          <a:bodyPr wrap="square">
            <a:spAutoFit/>
          </a:bodyPr>
          <a:lstStyle/>
          <a:p>
            <a:r>
              <a:rPr lang="en-US" sz="2000" dirty="0"/>
              <a:t>This form to submit details that appear after the Training of model</a:t>
            </a:r>
            <a:endParaRPr lang="en-US" sz="2000" dirty="0">
              <a:latin typeface="Calibri" pitchFamily="34" charset="0"/>
              <a:cs typeface="Calibri" pitchFamily="34" charset="0"/>
            </a:endParaRPr>
          </a:p>
        </p:txBody>
      </p:sp>
      <p:pic>
        <p:nvPicPr>
          <p:cNvPr id="1026" name="Picture 2" descr="C:\Users\This pc\Pictures\Screenshots\Screenshot (636).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1480" y="981200"/>
            <a:ext cx="7665720" cy="43119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07567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This pc\Pictures\Screenshots\Screenshot (63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3879" y="939806"/>
            <a:ext cx="8236373" cy="4632960"/>
          </a:xfrm>
          <a:prstGeom prst="rect">
            <a:avLst/>
          </a:prstGeom>
          <a:noFill/>
          <a:extLst>
            <a:ext uri="{909E8E84-426E-40DD-AFC4-6F175D3DCCD1}">
              <a14:hiddenFill xmlns:a14="http://schemas.microsoft.com/office/drawing/2010/main">
                <a:solidFill>
                  <a:srgbClr val="FFFFFF"/>
                </a:solidFill>
              </a14:hiddenFill>
            </a:ext>
          </a:extLst>
        </p:spPr>
      </p:pic>
      <p:sp>
        <p:nvSpPr>
          <p:cNvPr id="6" name="Right Arrow 5"/>
          <p:cNvSpPr/>
          <p:nvPr/>
        </p:nvSpPr>
        <p:spPr>
          <a:xfrm rot="9240238">
            <a:off x="2077456" y="4150029"/>
            <a:ext cx="1471640" cy="473530"/>
          </a:xfrm>
          <a:prstGeom prst="rightArrow">
            <a:avLst>
              <a:gd name="adj1" fmla="val 50000"/>
              <a:gd name="adj2" fmla="val 91379"/>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7" name="Rectangle 6"/>
          <p:cNvSpPr/>
          <p:nvPr/>
        </p:nvSpPr>
        <p:spPr>
          <a:xfrm>
            <a:off x="3794760" y="3134366"/>
            <a:ext cx="2601686" cy="707886"/>
          </a:xfrm>
          <a:prstGeom prst="rect">
            <a:avLst/>
          </a:prstGeom>
          <a:solidFill>
            <a:schemeClr val="bg1"/>
          </a:solidFill>
        </p:spPr>
        <p:txBody>
          <a:bodyPr wrap="square">
            <a:spAutoFit/>
          </a:bodyPr>
          <a:lstStyle/>
          <a:p>
            <a:r>
              <a:rPr lang="en-US" sz="2000" dirty="0"/>
              <a:t>This i</a:t>
            </a:r>
            <a:r>
              <a:rPr lang="en-US" sz="2000" dirty="0" smtClean="0"/>
              <a:t>s the form submit button</a:t>
            </a:r>
            <a:endParaRPr lang="en-US" sz="2000" dirty="0">
              <a:latin typeface="Calibri" pitchFamily="34" charset="0"/>
              <a:cs typeface="Calibri" pitchFamily="34" charset="0"/>
            </a:endParaRPr>
          </a:p>
        </p:txBody>
      </p:sp>
    </p:spTree>
    <p:extLst>
      <p:ext uri="{BB962C8B-B14F-4D97-AF65-F5344CB8AC3E}">
        <p14:creationId xmlns:p14="http://schemas.microsoft.com/office/powerpoint/2010/main" val="16448232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Users\This pc\Pictures\Screenshots\Screenshot (638).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758421"/>
            <a:ext cx="9892004" cy="5564252"/>
          </a:xfrm>
          <a:prstGeom prst="rect">
            <a:avLst/>
          </a:prstGeom>
          <a:noFill/>
          <a:extLst>
            <a:ext uri="{909E8E84-426E-40DD-AFC4-6F175D3DCCD1}">
              <a14:hiddenFill xmlns:a14="http://schemas.microsoft.com/office/drawing/2010/main">
                <a:solidFill>
                  <a:srgbClr val="FFFFFF"/>
                </a:solidFill>
              </a14:hiddenFill>
            </a:ext>
          </a:extLst>
        </p:spPr>
      </p:pic>
      <p:sp>
        <p:nvSpPr>
          <p:cNvPr id="8" name="Right Arrow 7"/>
          <p:cNvSpPr/>
          <p:nvPr/>
        </p:nvSpPr>
        <p:spPr>
          <a:xfrm rot="10800000">
            <a:off x="5228463" y="3303783"/>
            <a:ext cx="1471640" cy="473530"/>
          </a:xfrm>
          <a:prstGeom prst="rightArrow">
            <a:avLst>
              <a:gd name="adj1" fmla="val 50000"/>
              <a:gd name="adj2" fmla="val 91379"/>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9" name="Rectangle 8"/>
          <p:cNvSpPr/>
          <p:nvPr/>
        </p:nvSpPr>
        <p:spPr>
          <a:xfrm>
            <a:off x="7589520" y="3186604"/>
            <a:ext cx="4160520" cy="1631216"/>
          </a:xfrm>
          <a:prstGeom prst="rect">
            <a:avLst/>
          </a:prstGeom>
          <a:solidFill>
            <a:schemeClr val="bg1"/>
          </a:solidFill>
        </p:spPr>
        <p:txBody>
          <a:bodyPr wrap="square">
            <a:spAutoFit/>
          </a:bodyPr>
          <a:lstStyle/>
          <a:p>
            <a:r>
              <a:rPr lang="en-US" sz="2000" dirty="0"/>
              <a:t>The entries for </a:t>
            </a:r>
            <a:endParaRPr lang="en-US" sz="2000" dirty="0" smtClean="0"/>
          </a:p>
          <a:p>
            <a:pPr marL="457200" indent="-457200">
              <a:buAutoNum type="alphaLcPeriod"/>
            </a:pPr>
            <a:r>
              <a:rPr lang="en-US" sz="2000" dirty="0" smtClean="0"/>
              <a:t>Launched </a:t>
            </a:r>
            <a:r>
              <a:rPr lang="en-US" sz="2000" dirty="0"/>
              <a:t>Year of car </a:t>
            </a:r>
            <a:endParaRPr lang="en-US" sz="2000" dirty="0" smtClean="0"/>
          </a:p>
          <a:p>
            <a:pPr marL="457200" indent="-457200">
              <a:buAutoNum type="alphaLcPeriod"/>
            </a:pPr>
            <a:r>
              <a:rPr lang="en-US" sz="2000" dirty="0" smtClean="0"/>
              <a:t>Showroom </a:t>
            </a:r>
            <a:r>
              <a:rPr lang="en-US" sz="2000" dirty="0"/>
              <a:t>price of the car (in lakhs) </a:t>
            </a:r>
            <a:endParaRPr lang="en-US" sz="2000" dirty="0" smtClean="0"/>
          </a:p>
          <a:p>
            <a:pPr marL="457200" indent="-457200">
              <a:buAutoNum type="alphaLcPeriod"/>
            </a:pPr>
            <a:r>
              <a:rPr lang="en-US" sz="2000" dirty="0" smtClean="0"/>
              <a:t>distance </a:t>
            </a:r>
            <a:r>
              <a:rPr lang="en-US" sz="2000" dirty="0"/>
              <a:t>travelled </a:t>
            </a:r>
            <a:endParaRPr lang="en-US" sz="2000" dirty="0" smtClean="0"/>
          </a:p>
          <a:p>
            <a:pPr marL="457200" indent="-457200">
              <a:buAutoNum type="alphaLcPeriod"/>
            </a:pPr>
            <a:r>
              <a:rPr lang="en-US" sz="2000" dirty="0" smtClean="0"/>
              <a:t>number </a:t>
            </a:r>
            <a:r>
              <a:rPr lang="en-US" sz="2000" dirty="0"/>
              <a:t>of previous owners </a:t>
            </a:r>
            <a:endParaRPr lang="en-US" sz="2000" dirty="0">
              <a:latin typeface="Calibri" pitchFamily="34" charset="0"/>
              <a:cs typeface="Calibri" pitchFamily="34" charset="0"/>
            </a:endParaRPr>
          </a:p>
        </p:txBody>
      </p:sp>
    </p:spTree>
    <p:extLst>
      <p:ext uri="{BB962C8B-B14F-4D97-AF65-F5344CB8AC3E}">
        <p14:creationId xmlns:p14="http://schemas.microsoft.com/office/powerpoint/2010/main" val="40060259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C:\Users\This pc\Pictures\Screenshots\Screenshot (64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1480" y="851233"/>
            <a:ext cx="9022080" cy="507492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6278880" y="1554480"/>
            <a:ext cx="5029200" cy="1323439"/>
          </a:xfrm>
          <a:prstGeom prst="rect">
            <a:avLst/>
          </a:prstGeom>
          <a:solidFill>
            <a:schemeClr val="bg1"/>
          </a:solidFill>
        </p:spPr>
        <p:txBody>
          <a:bodyPr wrap="square">
            <a:spAutoFit/>
          </a:bodyPr>
          <a:lstStyle/>
          <a:p>
            <a:r>
              <a:rPr lang="en-US" sz="2000" dirty="0" smtClean="0"/>
              <a:t>These input boxes </a:t>
            </a:r>
            <a:r>
              <a:rPr lang="en-US" sz="2000" dirty="0"/>
              <a:t>have multi option entries </a:t>
            </a:r>
            <a:r>
              <a:rPr lang="en-US" sz="2000" dirty="0" smtClean="0"/>
              <a:t>for:</a:t>
            </a:r>
          </a:p>
          <a:p>
            <a:r>
              <a:rPr lang="en-US" sz="2000" dirty="0" smtClean="0"/>
              <a:t>a.  </a:t>
            </a:r>
            <a:r>
              <a:rPr lang="en-US" sz="2000" dirty="0"/>
              <a:t>Fuel type of the car (petrol/diesel/CNG) </a:t>
            </a:r>
            <a:endParaRPr lang="en-US" sz="2000" dirty="0" smtClean="0"/>
          </a:p>
          <a:p>
            <a:r>
              <a:rPr lang="en-US" sz="2000" dirty="0" smtClean="0"/>
              <a:t>b</a:t>
            </a:r>
            <a:r>
              <a:rPr lang="en-US" sz="2000" dirty="0"/>
              <a:t>. Our </a:t>
            </a:r>
            <a:r>
              <a:rPr lang="en-US" sz="2000" dirty="0" err="1"/>
              <a:t>Desgnigation</a:t>
            </a:r>
            <a:r>
              <a:rPr lang="en-US" sz="2000" dirty="0"/>
              <a:t> (Customer/Dealer</a:t>
            </a:r>
            <a:r>
              <a:rPr lang="en-US" sz="2000" dirty="0" smtClean="0"/>
              <a:t>)</a:t>
            </a:r>
          </a:p>
          <a:p>
            <a:r>
              <a:rPr lang="en-US" sz="2000" dirty="0" smtClean="0"/>
              <a:t>c</a:t>
            </a:r>
            <a:r>
              <a:rPr lang="en-US" sz="2000" dirty="0"/>
              <a:t>. Transmission type (</a:t>
            </a:r>
            <a:r>
              <a:rPr lang="en-US" sz="2000" dirty="0" err="1"/>
              <a:t>manula</a:t>
            </a:r>
            <a:r>
              <a:rPr lang="en-US" sz="2000" dirty="0"/>
              <a:t>/Automatic)</a:t>
            </a:r>
            <a:endParaRPr lang="en-US" sz="2000" dirty="0">
              <a:latin typeface="Calibri" pitchFamily="34" charset="0"/>
              <a:cs typeface="Calibri" pitchFamily="34" charset="0"/>
            </a:endParaRPr>
          </a:p>
        </p:txBody>
      </p:sp>
      <p:sp>
        <p:nvSpPr>
          <p:cNvPr id="7" name="Right Arrow 6"/>
          <p:cNvSpPr/>
          <p:nvPr/>
        </p:nvSpPr>
        <p:spPr>
          <a:xfrm rot="10800000">
            <a:off x="4603623" y="3151928"/>
            <a:ext cx="1471640" cy="473530"/>
          </a:xfrm>
          <a:prstGeom prst="rightArrow">
            <a:avLst>
              <a:gd name="adj1" fmla="val 50000"/>
              <a:gd name="adj2" fmla="val 91379"/>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Tree>
    <p:extLst>
      <p:ext uri="{BB962C8B-B14F-4D97-AF65-F5344CB8AC3E}">
        <p14:creationId xmlns:p14="http://schemas.microsoft.com/office/powerpoint/2010/main" val="28610938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C:\Users\This pc\Pictures\Screenshots\Screenshot (64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3266" y="842937"/>
            <a:ext cx="9455573" cy="5318760"/>
          </a:xfrm>
          <a:prstGeom prst="rect">
            <a:avLst/>
          </a:prstGeom>
          <a:noFill/>
          <a:extLst>
            <a:ext uri="{909E8E84-426E-40DD-AFC4-6F175D3DCCD1}">
              <a14:hiddenFill xmlns:a14="http://schemas.microsoft.com/office/drawing/2010/main">
                <a:solidFill>
                  <a:srgbClr val="FFFFFF"/>
                </a:solidFill>
              </a14:hiddenFill>
            </a:ext>
          </a:extLst>
        </p:spPr>
      </p:pic>
      <p:sp>
        <p:nvSpPr>
          <p:cNvPr id="8" name="Right Arrow 7"/>
          <p:cNvSpPr/>
          <p:nvPr/>
        </p:nvSpPr>
        <p:spPr>
          <a:xfrm rot="11931060">
            <a:off x="9082567" y="4710784"/>
            <a:ext cx="2199220" cy="473530"/>
          </a:xfrm>
          <a:prstGeom prst="rightArrow">
            <a:avLst>
              <a:gd name="adj1" fmla="val 50000"/>
              <a:gd name="adj2" fmla="val 91379"/>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9" name="Rectangle 8"/>
          <p:cNvSpPr/>
          <p:nvPr/>
        </p:nvSpPr>
        <p:spPr>
          <a:xfrm>
            <a:off x="10182177" y="2466439"/>
            <a:ext cx="1810808" cy="1631216"/>
          </a:xfrm>
          <a:prstGeom prst="rect">
            <a:avLst/>
          </a:prstGeom>
          <a:solidFill>
            <a:schemeClr val="bg1"/>
          </a:solidFill>
        </p:spPr>
        <p:txBody>
          <a:bodyPr wrap="square">
            <a:spAutoFit/>
          </a:bodyPr>
          <a:lstStyle/>
          <a:p>
            <a:r>
              <a:rPr lang="en-US" sz="2000" dirty="0"/>
              <a:t>Prediction of the car selling price after a complete testing and training</a:t>
            </a:r>
            <a:endParaRPr lang="en-US" sz="2000" dirty="0">
              <a:latin typeface="Calibri" pitchFamily="34" charset="0"/>
              <a:cs typeface="Calibri" pitchFamily="34" charset="0"/>
            </a:endParaRPr>
          </a:p>
        </p:txBody>
      </p:sp>
    </p:spTree>
    <p:extLst>
      <p:ext uri="{BB962C8B-B14F-4D97-AF65-F5344CB8AC3E}">
        <p14:creationId xmlns:p14="http://schemas.microsoft.com/office/powerpoint/2010/main" val="39233729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22514" y="988816"/>
            <a:ext cx="10940143" cy="4493538"/>
          </a:xfrm>
          <a:prstGeom prst="rect">
            <a:avLst/>
          </a:prstGeom>
        </p:spPr>
        <p:txBody>
          <a:bodyPr wrap="square">
            <a:spAutoFit/>
          </a:bodyPr>
          <a:lstStyle/>
          <a:p>
            <a:pPr>
              <a:lnSpc>
                <a:spcPct val="150000"/>
              </a:lnSpc>
            </a:pPr>
            <a:r>
              <a:rPr lang="en-US" sz="2800" b="1" dirty="0">
                <a:latin typeface="Century Gothic" pitchFamily="34" charset="0"/>
                <a:ea typeface="Verdana" pitchFamily="34" charset="0"/>
              </a:rPr>
              <a:t>Link for the </a:t>
            </a:r>
            <a:r>
              <a:rPr lang="en-US" sz="2800" b="1" dirty="0" smtClean="0">
                <a:latin typeface="Century Gothic" pitchFamily="34" charset="0"/>
                <a:ea typeface="Verdana" pitchFamily="34" charset="0"/>
              </a:rPr>
              <a:t>source code repository: </a:t>
            </a:r>
            <a:r>
              <a:rPr lang="en-IN" sz="2800" dirty="0">
                <a:latin typeface="Century Gothic" pitchFamily="34" charset="0"/>
                <a:ea typeface="Verdana" pitchFamily="34" charset="0"/>
              </a:rPr>
              <a:t/>
            </a:r>
            <a:br>
              <a:rPr lang="en-IN" sz="2800" dirty="0">
                <a:latin typeface="Century Gothic" pitchFamily="34" charset="0"/>
                <a:ea typeface="Verdana" pitchFamily="34" charset="0"/>
              </a:rPr>
            </a:br>
            <a:r>
              <a:rPr lang="en-IN" sz="2800" dirty="0">
                <a:latin typeface="Century Gothic" pitchFamily="34" charset="0"/>
                <a:ea typeface="Verdana" pitchFamily="34" charset="0"/>
                <a:hlinkClick r:id="rId2"/>
              </a:rPr>
              <a:t>https://</a:t>
            </a:r>
            <a:r>
              <a:rPr lang="en-IN" sz="2800" dirty="0" smtClean="0">
                <a:latin typeface="Century Gothic" pitchFamily="34" charset="0"/>
                <a:ea typeface="Verdana" pitchFamily="34" charset="0"/>
                <a:hlinkClick r:id="rId2"/>
              </a:rPr>
              <a:t>github.com/manishgautam30/Car-Selling-Price-Prediction</a:t>
            </a:r>
            <a:endParaRPr lang="en-IN" sz="2800" dirty="0" smtClean="0">
              <a:latin typeface="Century Gothic" pitchFamily="34" charset="0"/>
              <a:ea typeface="Verdana" pitchFamily="34" charset="0"/>
            </a:endParaRPr>
          </a:p>
          <a:p>
            <a:pPr>
              <a:lnSpc>
                <a:spcPct val="150000"/>
              </a:lnSpc>
            </a:pPr>
            <a:r>
              <a:rPr lang="en-US" sz="2800" u="sng" dirty="0">
                <a:latin typeface="Century Gothic" pitchFamily="34" charset="0"/>
                <a:ea typeface="Verdana" pitchFamily="34" charset="0"/>
              </a:rPr>
              <a:t/>
            </a:r>
            <a:br>
              <a:rPr lang="en-US" sz="2800" u="sng" dirty="0">
                <a:latin typeface="Century Gothic" pitchFamily="34" charset="0"/>
                <a:ea typeface="Verdana" pitchFamily="34" charset="0"/>
              </a:rPr>
            </a:br>
            <a:r>
              <a:rPr lang="en-US" sz="2800" b="1" dirty="0">
                <a:latin typeface="Century Gothic" pitchFamily="34" charset="0"/>
                <a:ea typeface="Verdana" pitchFamily="34" charset="0"/>
              </a:rPr>
              <a:t>Link for the </a:t>
            </a:r>
            <a:r>
              <a:rPr lang="en-US" sz="2800" b="1" dirty="0" smtClean="0">
                <a:latin typeface="Century Gothic" pitchFamily="34" charset="0"/>
                <a:ea typeface="Verdana" pitchFamily="34" charset="0"/>
              </a:rPr>
              <a:t>deployed</a:t>
            </a:r>
            <a:r>
              <a:rPr lang="en-US" sz="2800" b="1" dirty="0" smtClean="0">
                <a:latin typeface="Century Gothic" pitchFamily="34" charset="0"/>
                <a:ea typeface="Verdana" pitchFamily="34" charset="0"/>
              </a:rPr>
              <a:t> Model:</a:t>
            </a:r>
          </a:p>
          <a:p>
            <a:r>
              <a:rPr lang="en-US" sz="2800" b="1" u="sng" dirty="0">
                <a:hlinkClick r:id="rId3"/>
              </a:rPr>
              <a:t>https://car--selling-price-prediction.herokuapp.com/</a:t>
            </a:r>
            <a:endParaRPr lang="en-US" sz="2800" b="1" dirty="0"/>
          </a:p>
          <a:p>
            <a:pPr>
              <a:lnSpc>
                <a:spcPct val="150000"/>
              </a:lnSpc>
            </a:pPr>
            <a:endParaRPr lang="en-IN" sz="3200" dirty="0">
              <a:latin typeface="Century Gothic" pitchFamily="34" charset="0"/>
              <a:ea typeface="Verdana" pitchFamily="34" charset="0"/>
            </a:endParaRPr>
          </a:p>
        </p:txBody>
      </p:sp>
    </p:spTree>
    <p:extLst>
      <p:ext uri="{BB962C8B-B14F-4D97-AF65-F5344CB8AC3E}">
        <p14:creationId xmlns:p14="http://schemas.microsoft.com/office/powerpoint/2010/main" val="42442501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 xmlns:a16="http://schemas.microsoft.com/office/drawing/2014/main" id="{CF8E5B6B-0905-4B1E-B6D0-ED233F9FDFEB}"/>
              </a:ext>
            </a:extLst>
          </p:cNvPr>
          <p:cNvSpPr txBox="1"/>
          <p:nvPr/>
        </p:nvSpPr>
        <p:spPr>
          <a:xfrm>
            <a:off x="2024109" y="2396971"/>
            <a:ext cx="7865615" cy="369332"/>
          </a:xfrm>
          <a:prstGeom prst="rect">
            <a:avLst/>
          </a:prstGeom>
          <a:noFill/>
        </p:spPr>
        <p:txBody>
          <a:bodyPr wrap="square" rtlCol="0">
            <a:spAutoFit/>
          </a:bodyPr>
          <a:lstStyle/>
          <a:p>
            <a:endParaRPr lang="en-IN" dirty="0"/>
          </a:p>
        </p:txBody>
      </p:sp>
      <p:sp>
        <p:nvSpPr>
          <p:cNvPr id="6" name="TextBox 5">
            <a:extLst>
              <a:ext uri="{FF2B5EF4-FFF2-40B4-BE49-F238E27FC236}">
                <a16:creationId xmlns="" xmlns:a16="http://schemas.microsoft.com/office/drawing/2014/main" id="{FA70756F-56F3-4612-8C97-DE44E42A9FF7}"/>
              </a:ext>
            </a:extLst>
          </p:cNvPr>
          <p:cNvSpPr txBox="1"/>
          <p:nvPr/>
        </p:nvSpPr>
        <p:spPr>
          <a:xfrm>
            <a:off x="522896" y="1319067"/>
            <a:ext cx="8664040" cy="4197367"/>
          </a:xfrm>
          <a:prstGeom prst="rect">
            <a:avLst/>
          </a:prstGeom>
          <a:noFill/>
        </p:spPr>
        <p:txBody>
          <a:bodyPr wrap="square" rtlCol="0">
            <a:spAutoFit/>
          </a:bodyPr>
          <a:lstStyle/>
          <a:p>
            <a:pPr algn="just">
              <a:lnSpc>
                <a:spcPct val="150000"/>
              </a:lnSpc>
            </a:pPr>
            <a:r>
              <a:rPr lang="en-US" sz="2000" dirty="0"/>
              <a:t>The Car Selling Price prediction is a Machine Learning Model used to predict the selling price of any car with high accuracy rate and least error (MSE) and validates the output using various train and test features such as: </a:t>
            </a:r>
            <a:endParaRPr lang="en-US" sz="2000" dirty="0" smtClean="0"/>
          </a:p>
          <a:p>
            <a:pPr algn="just">
              <a:lnSpc>
                <a:spcPct val="150000"/>
              </a:lnSpc>
            </a:pPr>
            <a:r>
              <a:rPr lang="en-US" sz="2000" dirty="0"/>
              <a:t>• Car’s release date, </a:t>
            </a:r>
            <a:endParaRPr lang="en-US" sz="2000" dirty="0" smtClean="0"/>
          </a:p>
          <a:p>
            <a:pPr algn="just">
              <a:lnSpc>
                <a:spcPct val="150000"/>
              </a:lnSpc>
            </a:pPr>
            <a:r>
              <a:rPr lang="en-US" sz="2000" dirty="0" smtClean="0"/>
              <a:t>• </a:t>
            </a:r>
            <a:r>
              <a:rPr lang="en-US" sz="2000" dirty="0"/>
              <a:t>No of previous owners that used the car, </a:t>
            </a:r>
            <a:endParaRPr lang="en-US" sz="2000" dirty="0" smtClean="0"/>
          </a:p>
          <a:p>
            <a:pPr algn="just">
              <a:lnSpc>
                <a:spcPct val="150000"/>
              </a:lnSpc>
            </a:pPr>
            <a:r>
              <a:rPr lang="en-US" sz="2000" dirty="0" smtClean="0"/>
              <a:t>• </a:t>
            </a:r>
            <a:r>
              <a:rPr lang="en-US" sz="2000" dirty="0"/>
              <a:t>The latest showroom price, </a:t>
            </a:r>
            <a:endParaRPr lang="en-US" sz="2000" dirty="0" smtClean="0"/>
          </a:p>
          <a:p>
            <a:pPr algn="just">
              <a:lnSpc>
                <a:spcPct val="150000"/>
              </a:lnSpc>
            </a:pPr>
            <a:r>
              <a:rPr lang="en-US" sz="2000" dirty="0" smtClean="0"/>
              <a:t>• </a:t>
            </a:r>
            <a:r>
              <a:rPr lang="en-US" sz="2000" dirty="0"/>
              <a:t>Distance travelled by the car until now(kilometers) </a:t>
            </a:r>
            <a:endParaRPr lang="en-US" sz="2000" dirty="0" smtClean="0"/>
          </a:p>
          <a:p>
            <a:pPr algn="just">
              <a:lnSpc>
                <a:spcPct val="150000"/>
              </a:lnSpc>
            </a:pPr>
            <a:r>
              <a:rPr lang="en-US" sz="2000" dirty="0" smtClean="0"/>
              <a:t>• </a:t>
            </a:r>
            <a:r>
              <a:rPr lang="en-US" sz="2000" dirty="0"/>
              <a:t>Input Fuel Type (Petrol/Diesel/Gas) </a:t>
            </a:r>
            <a:endParaRPr lang="en-US" sz="2000" dirty="0" smtClean="0"/>
          </a:p>
          <a:p>
            <a:pPr algn="just">
              <a:lnSpc>
                <a:spcPct val="150000"/>
              </a:lnSpc>
            </a:pPr>
            <a:r>
              <a:rPr lang="en-US" sz="2000" dirty="0" smtClean="0"/>
              <a:t>• </a:t>
            </a:r>
            <a:r>
              <a:rPr lang="en-US" sz="2000" dirty="0"/>
              <a:t>Transmission Type (Automatic/Manual)</a:t>
            </a:r>
            <a:endParaRPr lang="en-US" sz="2000" kern="800" dirty="0">
              <a:latin typeface="Calibri" pitchFamily="34" charset="0"/>
              <a:cs typeface="Calibri" pitchFamily="34" charset="0"/>
            </a:endParaRPr>
          </a:p>
        </p:txBody>
      </p:sp>
      <p:sp>
        <p:nvSpPr>
          <p:cNvPr id="7" name="Title 1">
            <a:extLst>
              <a:ext uri="{FF2B5EF4-FFF2-40B4-BE49-F238E27FC236}">
                <a16:creationId xmlns:a16="http://schemas.microsoft.com/office/drawing/2014/main" xmlns="" id="{42064CFD-C838-4650-819A-F53A3B2F122D}"/>
              </a:ext>
            </a:extLst>
          </p:cNvPr>
          <p:cNvSpPr txBox="1">
            <a:spLocks/>
          </p:cNvSpPr>
          <p:nvPr/>
        </p:nvSpPr>
        <p:spPr>
          <a:xfrm>
            <a:off x="-1330615" y="125813"/>
            <a:ext cx="9692640" cy="949414"/>
          </a:xfrm>
          <a:prstGeom prst="rect">
            <a:avLst/>
          </a:prstGeom>
          <a:effectLst>
            <a:outerShdw blurRad="50800" dist="38100" algn="l" rotWithShape="0">
              <a:prstClr val="black">
                <a:alpha val="40000"/>
              </a:prstClr>
            </a:outerShdw>
          </a:effectLst>
        </p:spPr>
        <p:txBody>
          <a:bodyPr vert="horz" lIns="91440" tIns="45720" rIns="91440" bIns="45720" rtlCol="0" anchor="b" anchorCtr="0">
            <a:normAutofit/>
          </a:bodyPr>
          <a:lstStyle>
            <a:lvl1pPr algn="l" defTabSz="914400" rtl="0" eaLnBrk="1" latinLnBrk="0" hangingPunct="1">
              <a:spcBef>
                <a:spcPct val="0"/>
              </a:spcBef>
              <a:buNone/>
              <a:defRPr sz="3000" kern="1200" cap="all" spc="50" baseline="0">
                <a:solidFill>
                  <a:schemeClr val="tx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IN" sz="5400" b="1" cap="none" dirty="0" smtClean="0">
                <a:solidFill>
                  <a:srgbClr val="00B0F0"/>
                </a:solidFill>
                <a:effectLst>
                  <a:outerShdw blurRad="38100" dist="38100" dir="2700000" algn="tl">
                    <a:srgbClr val="000000">
                      <a:alpha val="43137"/>
                    </a:srgbClr>
                  </a:outerShdw>
                </a:effectLst>
                <a:latin typeface="Calibri" pitchFamily="34" charset="0"/>
                <a:ea typeface="Verdana" pitchFamily="34" charset="0"/>
                <a:cs typeface="Calibri" pitchFamily="34" charset="0"/>
              </a:rPr>
              <a:t>PROBLEM STATEMENT</a:t>
            </a:r>
            <a:endParaRPr lang="en-IN" sz="5400" b="1" cap="none" dirty="0">
              <a:solidFill>
                <a:srgbClr val="00B0F0"/>
              </a:solidFill>
              <a:effectLst>
                <a:outerShdw blurRad="38100" dist="38100" dir="2700000" algn="tl">
                  <a:srgbClr val="000000">
                    <a:alpha val="43137"/>
                  </a:srgbClr>
                </a:outerShdw>
              </a:effectLst>
              <a:latin typeface="Calibri" pitchFamily="34" charset="0"/>
              <a:ea typeface="Verdana" pitchFamily="34" charset="0"/>
              <a:cs typeface="Calibri" pitchFamily="34" charset="0"/>
            </a:endParaRPr>
          </a:p>
        </p:txBody>
      </p:sp>
      <p:pic>
        <p:nvPicPr>
          <p:cNvPr id="9" name="Picture 9" descr="C:\Users\This pc\Desktop\download.jf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487038">
            <a:off x="9666251" y="301379"/>
            <a:ext cx="1731254" cy="173125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spTree>
    <p:extLst>
      <p:ext uri="{BB962C8B-B14F-4D97-AF65-F5344CB8AC3E}">
        <p14:creationId xmlns:p14="http://schemas.microsoft.com/office/powerpoint/2010/main" val="320024884"/>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796880" y="2411577"/>
            <a:ext cx="8380628" cy="1862048"/>
          </a:xfrm>
          <a:prstGeom prst="rect">
            <a:avLst/>
          </a:prstGeom>
        </p:spPr>
        <p:txBody>
          <a:bodyPr wrap="none">
            <a:spAutoFit/>
          </a:bodyPr>
          <a:lstStyle/>
          <a:p>
            <a:r>
              <a:rPr lang="en-IN" sz="11500" dirty="0">
                <a:solidFill>
                  <a:srgbClr val="FF0000"/>
                </a:solidFill>
                <a:latin typeface="Century" pitchFamily="18" charset="0"/>
              </a:rPr>
              <a:t> Thank You!</a:t>
            </a:r>
            <a:endParaRPr lang="en-US" sz="11500" dirty="0">
              <a:latin typeface="Century" pitchFamily="18" charset="0"/>
            </a:endParaRPr>
          </a:p>
        </p:txBody>
      </p:sp>
    </p:spTree>
    <p:extLst>
      <p:ext uri="{BB962C8B-B14F-4D97-AF65-F5344CB8AC3E}">
        <p14:creationId xmlns:p14="http://schemas.microsoft.com/office/powerpoint/2010/main" val="477900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xmlns="" id="{9B709EF9-82EA-41B8-82EF-A0FA14399069}"/>
              </a:ext>
            </a:extLst>
          </p:cNvPr>
          <p:cNvSpPr txBox="1">
            <a:spLocks/>
          </p:cNvSpPr>
          <p:nvPr/>
        </p:nvSpPr>
        <p:spPr>
          <a:xfrm>
            <a:off x="955554" y="697687"/>
            <a:ext cx="6159146" cy="1010598"/>
          </a:xfrm>
          <a:prstGeom prst="rect">
            <a:avLst/>
          </a:prstGeom>
        </p:spPr>
        <p:txBody>
          <a:bodyPr>
            <a:noAutofit/>
          </a:bodyPr>
          <a:lstStyle>
            <a:lvl1pPr algn="l" defTabSz="914400" rtl="0" eaLnBrk="1" latinLnBrk="0" hangingPunct="1">
              <a:spcBef>
                <a:spcPct val="0"/>
              </a:spcBef>
              <a:buNone/>
              <a:defRPr sz="3000" kern="1200" cap="all" spc="50" baseline="0">
                <a:solidFill>
                  <a:schemeClr val="tx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sz="6000" b="1" cap="none" dirty="0" smtClean="0">
                <a:solidFill>
                  <a:srgbClr val="00B0F0"/>
                </a:solidFill>
                <a:effectLst>
                  <a:outerShdw blurRad="38100" dist="38100" dir="2700000" algn="tl">
                    <a:srgbClr val="000000">
                      <a:alpha val="43137"/>
                    </a:srgbClr>
                  </a:outerShdw>
                </a:effectLst>
                <a:latin typeface="Calibri" pitchFamily="34" charset="0"/>
                <a:ea typeface="Verdana" pitchFamily="34" charset="0"/>
                <a:cs typeface="Calibri" pitchFamily="34" charset="0"/>
              </a:rPr>
              <a:t>What is the Idea ?</a:t>
            </a:r>
            <a:endParaRPr lang="en-IN" sz="6000" b="1" cap="none" dirty="0">
              <a:solidFill>
                <a:srgbClr val="00B0F0"/>
              </a:solidFill>
              <a:effectLst>
                <a:outerShdw blurRad="38100" dist="38100" dir="2700000" algn="tl">
                  <a:srgbClr val="000000">
                    <a:alpha val="43137"/>
                  </a:srgbClr>
                </a:outerShdw>
              </a:effectLst>
              <a:latin typeface="Calibri" pitchFamily="34" charset="0"/>
              <a:ea typeface="Verdana" pitchFamily="34" charset="0"/>
              <a:cs typeface="Calibri" pitchFamily="34" charset="0"/>
            </a:endParaRPr>
          </a:p>
        </p:txBody>
      </p:sp>
      <p:sp>
        <p:nvSpPr>
          <p:cNvPr id="7" name="Content Placeholder 2">
            <a:extLst>
              <a:ext uri="{FF2B5EF4-FFF2-40B4-BE49-F238E27FC236}">
                <a16:creationId xmlns:a16="http://schemas.microsoft.com/office/drawing/2014/main" xmlns="" id="{AE70D742-5670-4AD7-B925-3D488F3E8B7C}"/>
              </a:ext>
            </a:extLst>
          </p:cNvPr>
          <p:cNvSpPr txBox="1">
            <a:spLocks/>
          </p:cNvSpPr>
          <p:nvPr/>
        </p:nvSpPr>
        <p:spPr>
          <a:xfrm>
            <a:off x="563880" y="2225282"/>
            <a:ext cx="10012680" cy="4099315"/>
          </a:xfrm>
          <a:prstGeom prst="rect">
            <a:avLst/>
          </a:prstGeom>
        </p:spPr>
        <p:txBody>
          <a:bodyPr>
            <a:noAutofit/>
          </a:bodyPr>
          <a:lstStyle>
            <a:lvl1pPr marL="342900" indent="-3429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1pPr>
            <a:lvl2pPr marL="742950" indent="-28575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2pPr>
            <a:lvl3pPr marL="11430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3pPr>
            <a:lvl4pPr marL="16002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4pPr>
            <a:lvl5pPr marL="20574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5pPr>
            <a:lvl6pPr marL="25146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6pPr>
            <a:lvl7pPr marL="29718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7pPr>
            <a:lvl8pPr marL="34290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8pPr>
            <a:lvl9pPr marL="38862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9pPr>
          </a:lstStyle>
          <a:p>
            <a:pPr marL="0" indent="0" algn="just">
              <a:lnSpc>
                <a:spcPct val="160000"/>
              </a:lnSpc>
              <a:buNone/>
            </a:pPr>
            <a:r>
              <a:rPr lang="en-US" sz="2400" dirty="0" smtClean="0"/>
              <a:t>By </a:t>
            </a:r>
            <a:r>
              <a:rPr lang="en-US" sz="2400" dirty="0"/>
              <a:t>implementing various Machine Learning algorithms to Train and test the model, some of the libraries used are </a:t>
            </a:r>
            <a:r>
              <a:rPr lang="en-US" sz="2400" dirty="0" err="1"/>
              <a:t>numpy</a:t>
            </a:r>
            <a:r>
              <a:rPr lang="en-US" sz="2400" dirty="0"/>
              <a:t>, </a:t>
            </a:r>
            <a:r>
              <a:rPr lang="en-US" sz="2400" dirty="0" err="1"/>
              <a:t>sklearn</a:t>
            </a:r>
            <a:r>
              <a:rPr lang="en-US" sz="2400" dirty="0"/>
              <a:t>, pandas, </a:t>
            </a:r>
            <a:r>
              <a:rPr lang="en-US" sz="2400" dirty="0" err="1"/>
              <a:t>jsonify</a:t>
            </a:r>
            <a:r>
              <a:rPr lang="en-US" sz="2400" dirty="0"/>
              <a:t>, </a:t>
            </a:r>
            <a:r>
              <a:rPr lang="en-US" sz="2400" dirty="0" err="1"/>
              <a:t>scipy</a:t>
            </a:r>
            <a:r>
              <a:rPr lang="en-US" sz="2400" dirty="0"/>
              <a:t>, etc. and algorithms used are </a:t>
            </a:r>
            <a:r>
              <a:rPr lang="en-US" sz="2400" dirty="0" err="1"/>
              <a:t>onehot</a:t>
            </a:r>
            <a:r>
              <a:rPr lang="en-US" sz="2400" dirty="0"/>
              <a:t> encoding, Regression, Classification and NPL and more. </a:t>
            </a:r>
            <a:endParaRPr lang="en-US" sz="2400" dirty="0" smtClean="0"/>
          </a:p>
          <a:p>
            <a:pPr marL="0" indent="0" algn="just">
              <a:lnSpc>
                <a:spcPct val="160000"/>
              </a:lnSpc>
              <a:buNone/>
            </a:pPr>
            <a:r>
              <a:rPr lang="en-US" sz="2400" dirty="0" smtClean="0">
                <a:latin typeface="Calibri" pitchFamily="34" charset="0"/>
                <a:cs typeface="Calibri" pitchFamily="34" charset="0"/>
              </a:rPr>
              <a:t>A</a:t>
            </a:r>
            <a:r>
              <a:rPr lang="en-US" sz="2400" dirty="0"/>
              <a:t>fter the model is well trained and tested it is further deployed of cloud using the various Cloud Platforms such as Heroku Cloud, AWS Cloud, Microsoft Azure Cloud or Google Cloud.</a:t>
            </a:r>
            <a:endParaRPr lang="en-IN" sz="2400" dirty="0">
              <a:latin typeface="Calibri" pitchFamily="34" charset="0"/>
              <a:cs typeface="Calibri" pitchFamily="34" charset="0"/>
            </a:endParaRPr>
          </a:p>
        </p:txBody>
      </p:sp>
      <p:pic>
        <p:nvPicPr>
          <p:cNvPr id="8" name="Picture 2" descr="C:\Users\This pc\Downloads\kisspng-vector-graphics-idea-illustration-invention-incand-95-lightbulb-brain-clipart-light-bulb-idea-cli-5c009d7b02a464.5518303715435441870108.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677600">
            <a:off x="9779019" y="432408"/>
            <a:ext cx="1942412" cy="154115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spTree>
    <p:extLst>
      <p:ext uri="{BB962C8B-B14F-4D97-AF65-F5344CB8AC3E}">
        <p14:creationId xmlns:p14="http://schemas.microsoft.com/office/powerpoint/2010/main" val="2677054709"/>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p:cTn id="7" dur="500" fill="hold"/>
                                        <p:tgtEl>
                                          <p:spTgt spid="7">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7">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7">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7">
                                            <p:txEl>
                                              <p:pRg st="1" end="1"/>
                                            </p:txEl>
                                          </p:spTgt>
                                        </p:tgtEl>
                                        <p:attrNameLst>
                                          <p:attrName>style.visibility</p:attrName>
                                        </p:attrNameLst>
                                      </p:cBhvr>
                                      <p:to>
                                        <p:strVal val="visible"/>
                                      </p:to>
                                    </p:set>
                                    <p:anim calcmode="lin" valueType="num">
                                      <p:cBhvr>
                                        <p:cTn id="14" dur="500" fill="hold"/>
                                        <p:tgtEl>
                                          <p:spTgt spid="7">
                                            <p:txEl>
                                              <p:pRg st="1" end="1"/>
                                            </p:txEl>
                                          </p:spTgt>
                                        </p:tgtEl>
                                        <p:attrNameLst>
                                          <p:attrName>ppt_w</p:attrName>
                                        </p:attrNameLst>
                                      </p:cBhvr>
                                      <p:tavLst>
                                        <p:tav tm="0">
                                          <p:val>
                                            <p:fltVal val="0"/>
                                          </p:val>
                                        </p:tav>
                                        <p:tav tm="100000">
                                          <p:val>
                                            <p:strVal val="#ppt_w"/>
                                          </p:val>
                                        </p:tav>
                                      </p:tavLst>
                                    </p:anim>
                                    <p:anim calcmode="lin" valueType="num">
                                      <p:cBhvr>
                                        <p:cTn id="15" dur="500" fill="hold"/>
                                        <p:tgtEl>
                                          <p:spTgt spid="7">
                                            <p:txEl>
                                              <p:pRg st="1" end="1"/>
                                            </p:txEl>
                                          </p:spTgt>
                                        </p:tgtEl>
                                        <p:attrNameLst>
                                          <p:attrName>ppt_h</p:attrName>
                                        </p:attrNameLst>
                                      </p:cBhvr>
                                      <p:tavLst>
                                        <p:tav tm="0">
                                          <p:val>
                                            <p:fltVal val="0"/>
                                          </p:val>
                                        </p:tav>
                                        <p:tav tm="100000">
                                          <p:val>
                                            <p:strVal val="#ppt_h"/>
                                          </p:val>
                                        </p:tav>
                                      </p:tavLst>
                                    </p:anim>
                                    <p:animEffect transition="in" filter="fade">
                                      <p:cBhvr>
                                        <p:cTn id="16" dur="500"/>
                                        <p:tgtEl>
                                          <p:spTgt spid="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xmlns="" id="{F701E2FB-9D83-4794-A93F-444304264D4D}"/>
              </a:ext>
            </a:extLst>
          </p:cNvPr>
          <p:cNvSpPr txBox="1">
            <a:spLocks/>
          </p:cNvSpPr>
          <p:nvPr/>
        </p:nvSpPr>
        <p:spPr>
          <a:xfrm>
            <a:off x="615733" y="122555"/>
            <a:ext cx="7613867" cy="1325562"/>
          </a:xfrm>
          <a:prstGeom prst="rect">
            <a:avLst/>
          </a:prstGeom>
        </p:spPr>
        <p:txBody>
          <a:bodyPr>
            <a:normAutofit fontScale="92500"/>
          </a:bodyPr>
          <a:lstStyle>
            <a:lvl1pPr algn="l" defTabSz="914400" rtl="0" eaLnBrk="1" latinLnBrk="0" hangingPunct="1">
              <a:spcBef>
                <a:spcPct val="0"/>
              </a:spcBef>
              <a:buNone/>
              <a:defRPr sz="3000" kern="1200" cap="all" spc="50" baseline="0">
                <a:solidFill>
                  <a:schemeClr val="tx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sz="6600" b="1" cap="none" dirty="0" smtClean="0">
                <a:solidFill>
                  <a:srgbClr val="00B0F0"/>
                </a:solidFill>
                <a:effectLst>
                  <a:outerShdw blurRad="38100" dist="38100" dir="2700000" algn="tl">
                    <a:srgbClr val="000000">
                      <a:alpha val="43137"/>
                    </a:srgbClr>
                  </a:outerShdw>
                </a:effectLst>
                <a:latin typeface="Calibri" pitchFamily="34" charset="0"/>
                <a:ea typeface="Verdana" pitchFamily="34" charset="0"/>
                <a:cs typeface="Calibri" pitchFamily="34" charset="0"/>
              </a:rPr>
              <a:t>Motivation Behind.…</a:t>
            </a:r>
            <a:endParaRPr lang="en-IN" sz="6600" b="1" cap="none" dirty="0">
              <a:solidFill>
                <a:srgbClr val="00B0F0"/>
              </a:solidFill>
              <a:effectLst>
                <a:outerShdw blurRad="38100" dist="38100" dir="2700000" algn="tl">
                  <a:srgbClr val="000000">
                    <a:alpha val="43137"/>
                  </a:srgbClr>
                </a:outerShdw>
              </a:effectLst>
              <a:latin typeface="Calibri" pitchFamily="34" charset="0"/>
              <a:ea typeface="Verdana" pitchFamily="34" charset="0"/>
              <a:cs typeface="Calibri" pitchFamily="34" charset="0"/>
            </a:endParaRPr>
          </a:p>
        </p:txBody>
      </p:sp>
      <p:sp>
        <p:nvSpPr>
          <p:cNvPr id="7" name="Content Placeholder 2">
            <a:extLst>
              <a:ext uri="{FF2B5EF4-FFF2-40B4-BE49-F238E27FC236}">
                <a16:creationId xmlns:a16="http://schemas.microsoft.com/office/drawing/2014/main" xmlns="" id="{1C1F4844-7EB8-4377-B992-4B1792B7C189}"/>
              </a:ext>
            </a:extLst>
          </p:cNvPr>
          <p:cNvSpPr txBox="1">
            <a:spLocks/>
          </p:cNvSpPr>
          <p:nvPr/>
        </p:nvSpPr>
        <p:spPr>
          <a:xfrm>
            <a:off x="524293" y="1234757"/>
            <a:ext cx="10177145" cy="3474720"/>
          </a:xfrm>
          <a:prstGeom prst="rect">
            <a:avLst/>
          </a:prstGeom>
        </p:spPr>
        <p:txBody>
          <a:bodyPr>
            <a:noAutofit/>
          </a:bodyPr>
          <a:lstStyle>
            <a:lvl1pPr marL="342900" indent="-3429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1pPr>
            <a:lvl2pPr marL="742950" indent="-28575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2pPr>
            <a:lvl3pPr marL="11430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3pPr>
            <a:lvl4pPr marL="16002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4pPr>
            <a:lvl5pPr marL="20574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5pPr>
            <a:lvl6pPr marL="25146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6pPr>
            <a:lvl7pPr marL="29718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7pPr>
            <a:lvl8pPr marL="34290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8pPr>
            <a:lvl9pPr marL="38862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9pPr>
          </a:lstStyle>
          <a:p>
            <a:pPr marL="0" indent="0" algn="just">
              <a:lnSpc>
                <a:spcPct val="150000"/>
              </a:lnSpc>
              <a:buNone/>
            </a:pPr>
            <a:r>
              <a:rPr lang="en-US" sz="2400" dirty="0"/>
              <a:t>The objective/motivation behind this project was to create and deploying a cloud project which may give a good and accurate car selling price prediction using various ML algorithms and to display out with the least error(known as Mean Squared Error) in prediction rate. From the past learning and implementation in AI ML models to predict output based on various features given or provided in the model to train and test we implemented this Project. </a:t>
            </a:r>
            <a:endParaRPr lang="en-IN" sz="2400" dirty="0">
              <a:latin typeface="Calibri" pitchFamily="34" charset="0"/>
              <a:cs typeface="Calibri" pitchFamily="34" charset="0"/>
            </a:endParaRPr>
          </a:p>
        </p:txBody>
      </p:sp>
      <p:sp>
        <p:nvSpPr>
          <p:cNvPr id="8" name="AutoShape 2" descr="Motivation: a driving force for learning engagement | KnowledgeOn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 name="Picture 3" descr="C:\Users\This pc\Desktop\motivation_oct2019.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21100999">
            <a:off x="8443612" y="4341272"/>
            <a:ext cx="2804160" cy="164776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spTree>
    <p:extLst>
      <p:ext uri="{BB962C8B-B14F-4D97-AF65-F5344CB8AC3E}">
        <p14:creationId xmlns:p14="http://schemas.microsoft.com/office/powerpoint/2010/main" val="2175585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xmlns="" id="{F701E2FB-9D83-4794-A93F-444304264D4D}"/>
              </a:ext>
            </a:extLst>
          </p:cNvPr>
          <p:cNvSpPr txBox="1">
            <a:spLocks/>
          </p:cNvSpPr>
          <p:nvPr/>
        </p:nvSpPr>
        <p:spPr>
          <a:xfrm>
            <a:off x="1170905" y="465455"/>
            <a:ext cx="7613867" cy="1325562"/>
          </a:xfrm>
          <a:prstGeom prst="rect">
            <a:avLst/>
          </a:prstGeom>
        </p:spPr>
        <p:txBody>
          <a:bodyPr>
            <a:normAutofit/>
          </a:bodyPr>
          <a:lstStyle>
            <a:lvl1pPr algn="l" defTabSz="914400" rtl="0" eaLnBrk="1" latinLnBrk="0" hangingPunct="1">
              <a:spcBef>
                <a:spcPct val="0"/>
              </a:spcBef>
              <a:buNone/>
              <a:defRPr sz="3000" kern="1200" cap="all" spc="50" baseline="0">
                <a:solidFill>
                  <a:schemeClr val="tx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sz="6600" b="1" cap="none" dirty="0" smtClean="0">
                <a:solidFill>
                  <a:srgbClr val="00B0F0"/>
                </a:solidFill>
                <a:effectLst>
                  <a:outerShdw blurRad="38100" dist="38100" dir="2700000" algn="tl">
                    <a:srgbClr val="000000">
                      <a:alpha val="43137"/>
                    </a:srgbClr>
                  </a:outerShdw>
                </a:effectLst>
                <a:latin typeface="Calibri" pitchFamily="34" charset="0"/>
                <a:ea typeface="Verdana" pitchFamily="34" charset="0"/>
                <a:cs typeface="Calibri" pitchFamily="34" charset="0"/>
              </a:rPr>
              <a:t>ABSTRACT</a:t>
            </a:r>
            <a:endParaRPr lang="en-IN" sz="6600" b="1" cap="none" dirty="0">
              <a:solidFill>
                <a:srgbClr val="00B0F0"/>
              </a:solidFill>
              <a:effectLst>
                <a:outerShdw blurRad="38100" dist="38100" dir="2700000" algn="tl">
                  <a:srgbClr val="000000">
                    <a:alpha val="43137"/>
                  </a:srgbClr>
                </a:outerShdw>
              </a:effectLst>
              <a:latin typeface="Calibri" pitchFamily="34" charset="0"/>
              <a:ea typeface="Verdana" pitchFamily="34" charset="0"/>
              <a:cs typeface="Calibri" pitchFamily="34" charset="0"/>
            </a:endParaRPr>
          </a:p>
        </p:txBody>
      </p:sp>
      <p:sp>
        <p:nvSpPr>
          <p:cNvPr id="7" name="Content Placeholder 2">
            <a:extLst>
              <a:ext uri="{FF2B5EF4-FFF2-40B4-BE49-F238E27FC236}">
                <a16:creationId xmlns:a16="http://schemas.microsoft.com/office/drawing/2014/main" xmlns="" id="{1C1F4844-7EB8-4377-B992-4B1792B7C189}"/>
              </a:ext>
            </a:extLst>
          </p:cNvPr>
          <p:cNvSpPr txBox="1">
            <a:spLocks/>
          </p:cNvSpPr>
          <p:nvPr/>
        </p:nvSpPr>
        <p:spPr>
          <a:xfrm>
            <a:off x="785551" y="1953214"/>
            <a:ext cx="10177145" cy="3474720"/>
          </a:xfrm>
          <a:prstGeom prst="rect">
            <a:avLst/>
          </a:prstGeom>
        </p:spPr>
        <p:txBody>
          <a:bodyPr>
            <a:noAutofit/>
          </a:bodyPr>
          <a:lstStyle>
            <a:lvl1pPr marL="342900" indent="-3429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1pPr>
            <a:lvl2pPr marL="742950" indent="-28575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2pPr>
            <a:lvl3pPr marL="11430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3pPr>
            <a:lvl4pPr marL="16002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4pPr>
            <a:lvl5pPr marL="20574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5pPr>
            <a:lvl6pPr marL="25146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6pPr>
            <a:lvl7pPr marL="29718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7pPr>
            <a:lvl8pPr marL="34290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8pPr>
            <a:lvl9pPr marL="38862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9pPr>
          </a:lstStyle>
          <a:p>
            <a:pPr marL="0" indent="0" algn="just">
              <a:lnSpc>
                <a:spcPct val="150000"/>
              </a:lnSpc>
              <a:buNone/>
            </a:pPr>
            <a:r>
              <a:rPr lang="en-US" sz="2400" dirty="0"/>
              <a:t>Car Selling price prediction, as described above, can lead to error free, secure, reliable and fast management system. It can assist the user to concentrate on their other activities rather to concentrate on the record keeping. Thus it will help organization in better utilization of resources. The organization can maintain computerized records without redundant entries. That means that one need not be distracted by information that is not relevant, while being able to reach the </a:t>
            </a:r>
            <a:r>
              <a:rPr lang="en-US" sz="2400" dirty="0" smtClean="0"/>
              <a:t>information.</a:t>
            </a:r>
            <a:endParaRPr lang="en-IN" sz="2400" dirty="0">
              <a:latin typeface="Calibri" pitchFamily="34" charset="0"/>
              <a:cs typeface="Calibri" pitchFamily="34" charset="0"/>
            </a:endParaRPr>
          </a:p>
        </p:txBody>
      </p:sp>
      <p:sp>
        <p:nvSpPr>
          <p:cNvPr id="8" name="AutoShape 2" descr="Motivation: a driving force for learning engagement | KnowledgeOn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308981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4178385-583D-49D2-B1E6-976EE8CBD744}"/>
              </a:ext>
            </a:extLst>
          </p:cNvPr>
          <p:cNvSpPr>
            <a:spLocks noGrp="1"/>
          </p:cNvSpPr>
          <p:nvPr>
            <p:ph type="title"/>
          </p:nvPr>
        </p:nvSpPr>
        <p:spPr>
          <a:xfrm>
            <a:off x="1261872" y="552191"/>
            <a:ext cx="9418320" cy="1240299"/>
          </a:xfrm>
        </p:spPr>
        <p:txBody>
          <a:bodyPr>
            <a:normAutofit/>
          </a:bodyPr>
          <a:lstStyle/>
          <a:p>
            <a:r>
              <a:rPr lang="en-IN" sz="5000" b="1" cap="none" dirty="0" smtClean="0">
                <a:solidFill>
                  <a:srgbClr val="00B0F0"/>
                </a:solidFill>
                <a:effectLst>
                  <a:outerShdw blurRad="38100" dist="38100" dir="2700000" algn="tl">
                    <a:srgbClr val="000000">
                      <a:alpha val="43137"/>
                    </a:srgbClr>
                  </a:outerShdw>
                </a:effectLst>
              </a:rPr>
              <a:t>Technologies Used </a:t>
            </a:r>
            <a:endParaRPr lang="en-IN" sz="5000" b="1" cap="none" dirty="0">
              <a:solidFill>
                <a:srgbClr val="00B0F0"/>
              </a:solidFill>
              <a:effectLst>
                <a:outerShdw blurRad="38100" dist="38100" dir="2700000" algn="tl">
                  <a:srgbClr val="000000">
                    <a:alpha val="43137"/>
                  </a:srgbClr>
                </a:outerShdw>
              </a:effectLst>
            </a:endParaRPr>
          </a:p>
        </p:txBody>
      </p:sp>
      <p:sp>
        <p:nvSpPr>
          <p:cNvPr id="3" name="Text Placeholder 2">
            <a:extLst>
              <a:ext uri="{FF2B5EF4-FFF2-40B4-BE49-F238E27FC236}">
                <a16:creationId xmlns="" xmlns:a16="http://schemas.microsoft.com/office/drawing/2014/main" id="{FC183276-9EA9-49E9-BB8C-8DF605E20724}"/>
              </a:ext>
            </a:extLst>
          </p:cNvPr>
          <p:cNvSpPr>
            <a:spLocks noGrp="1"/>
          </p:cNvSpPr>
          <p:nvPr>
            <p:ph type="body" idx="1"/>
          </p:nvPr>
        </p:nvSpPr>
        <p:spPr>
          <a:xfrm>
            <a:off x="728472" y="3520440"/>
            <a:ext cx="8994936" cy="2662399"/>
          </a:xfrm>
        </p:spPr>
        <p:txBody>
          <a:bodyPr>
            <a:noAutofit/>
          </a:bodyPr>
          <a:lstStyle/>
          <a:p>
            <a:r>
              <a:rPr lang="en-US" sz="2000" dirty="0">
                <a:solidFill>
                  <a:schemeClr val="tx1"/>
                </a:solidFill>
                <a:effectLst>
                  <a:outerShdw blurRad="38100" dist="38100" dir="2700000" algn="tl">
                    <a:srgbClr val="000000">
                      <a:alpha val="43137"/>
                    </a:srgbClr>
                  </a:outerShdw>
                </a:effectLst>
                <a:latin typeface="Calibri" pitchFamily="34" charset="0"/>
                <a:cs typeface="Calibri" pitchFamily="34" charset="0"/>
              </a:rPr>
              <a:t>For the completion of the </a:t>
            </a:r>
            <a:r>
              <a:rPr lang="en-US" sz="2000" dirty="0" smtClean="0">
                <a:solidFill>
                  <a:schemeClr val="tx1"/>
                </a:solidFill>
                <a:effectLst>
                  <a:outerShdw blurRad="38100" dist="38100" dir="2700000" algn="tl">
                    <a:srgbClr val="000000">
                      <a:alpha val="43137"/>
                    </a:srgbClr>
                  </a:outerShdw>
                </a:effectLst>
                <a:latin typeface="Calibri" pitchFamily="34" charset="0"/>
                <a:cs typeface="Calibri" pitchFamily="34" charset="0"/>
              </a:rPr>
              <a:t>task </a:t>
            </a:r>
            <a:r>
              <a:rPr lang="en-US" sz="2000" dirty="0">
                <a:solidFill>
                  <a:schemeClr val="tx1"/>
                </a:solidFill>
                <a:effectLst>
                  <a:outerShdw blurRad="38100" dist="38100" dir="2700000" algn="tl">
                    <a:srgbClr val="000000">
                      <a:alpha val="43137"/>
                    </a:srgbClr>
                  </a:outerShdw>
                </a:effectLst>
                <a:latin typeface="Calibri" pitchFamily="34" charset="0"/>
                <a:cs typeface="Calibri" pitchFamily="34" charset="0"/>
              </a:rPr>
              <a:t>the following </a:t>
            </a:r>
            <a:r>
              <a:rPr lang="en-US" sz="2000" dirty="0" smtClean="0">
                <a:solidFill>
                  <a:schemeClr val="tx1"/>
                </a:solidFill>
                <a:effectLst>
                  <a:outerShdw blurRad="38100" dist="38100" dir="2700000" algn="tl">
                    <a:srgbClr val="000000">
                      <a:alpha val="43137"/>
                    </a:srgbClr>
                  </a:outerShdw>
                </a:effectLst>
                <a:latin typeface="Calibri" pitchFamily="34" charset="0"/>
                <a:cs typeface="Calibri" pitchFamily="34" charset="0"/>
              </a:rPr>
              <a:t>Web-languages </a:t>
            </a:r>
            <a:r>
              <a:rPr lang="en-US" sz="2000" dirty="0">
                <a:solidFill>
                  <a:schemeClr val="tx1"/>
                </a:solidFill>
                <a:effectLst>
                  <a:outerShdw blurRad="38100" dist="38100" dir="2700000" algn="tl">
                    <a:srgbClr val="000000">
                      <a:alpha val="43137"/>
                    </a:srgbClr>
                  </a:outerShdw>
                </a:effectLst>
                <a:latin typeface="Calibri" pitchFamily="34" charset="0"/>
                <a:cs typeface="Calibri" pitchFamily="34" charset="0"/>
              </a:rPr>
              <a:t>and scripts have been used: </a:t>
            </a:r>
            <a:endParaRPr lang="en-US" sz="2000" dirty="0" smtClean="0">
              <a:solidFill>
                <a:schemeClr val="tx1"/>
              </a:solidFill>
              <a:effectLst>
                <a:outerShdw blurRad="38100" dist="38100" dir="2700000" algn="tl">
                  <a:srgbClr val="000000">
                    <a:alpha val="43137"/>
                  </a:srgbClr>
                </a:outerShdw>
              </a:effectLst>
              <a:latin typeface="Calibri" pitchFamily="34" charset="0"/>
              <a:cs typeface="Calibri" pitchFamily="34" charset="0"/>
            </a:endParaRPr>
          </a:p>
          <a:p>
            <a:endParaRPr lang="en-US" sz="2000" dirty="0">
              <a:solidFill>
                <a:schemeClr val="tx1"/>
              </a:solidFill>
            </a:endParaRPr>
          </a:p>
          <a:p>
            <a:pPr marL="285750" indent="-285750">
              <a:buFont typeface="Wingdings" pitchFamily="2" charset="2"/>
              <a:buChar char="Ø"/>
            </a:pPr>
            <a:r>
              <a:rPr lang="en-US" sz="2000" dirty="0">
                <a:solidFill>
                  <a:schemeClr val="tx1"/>
                </a:solidFill>
              </a:rPr>
              <a:t>HTML </a:t>
            </a:r>
          </a:p>
          <a:p>
            <a:pPr marL="285750" indent="-285750">
              <a:buFont typeface="Wingdings" pitchFamily="2" charset="2"/>
              <a:buChar char="Ø"/>
            </a:pPr>
            <a:r>
              <a:rPr lang="en-US" sz="2000" dirty="0">
                <a:solidFill>
                  <a:schemeClr val="tx1"/>
                </a:solidFill>
              </a:rPr>
              <a:t>CSS</a:t>
            </a:r>
          </a:p>
          <a:p>
            <a:pPr marL="285750" indent="-285750">
              <a:buFont typeface="Wingdings" pitchFamily="2" charset="2"/>
              <a:buChar char="Ø"/>
            </a:pPr>
            <a:r>
              <a:rPr lang="en-US" sz="2000" dirty="0" smtClean="0">
                <a:solidFill>
                  <a:schemeClr val="tx1"/>
                </a:solidFill>
              </a:rPr>
              <a:t>Cloud Computing</a:t>
            </a:r>
          </a:p>
          <a:p>
            <a:pPr marL="285750" indent="-285750">
              <a:buFont typeface="Wingdings" pitchFamily="2" charset="2"/>
              <a:buChar char="Ø"/>
            </a:pPr>
            <a:r>
              <a:rPr lang="en-US" sz="2000" dirty="0" smtClean="0">
                <a:solidFill>
                  <a:schemeClr val="tx1"/>
                </a:solidFill>
              </a:rPr>
              <a:t>Machine Learning</a:t>
            </a:r>
          </a:p>
          <a:p>
            <a:pPr marL="285750" indent="-285750">
              <a:buFont typeface="Wingdings" pitchFamily="2" charset="2"/>
              <a:buChar char="Ø"/>
            </a:pPr>
            <a:r>
              <a:rPr lang="en-US" sz="2000" dirty="0" err="1" smtClean="0">
                <a:solidFill>
                  <a:schemeClr val="tx1"/>
                </a:solidFill>
              </a:rPr>
              <a:t>Git</a:t>
            </a:r>
            <a:r>
              <a:rPr lang="en-US" sz="2000" dirty="0" smtClean="0">
                <a:solidFill>
                  <a:schemeClr val="tx1"/>
                </a:solidFill>
              </a:rPr>
              <a:t> and </a:t>
            </a:r>
            <a:r>
              <a:rPr lang="en-US" sz="2000" dirty="0" err="1" smtClean="0">
                <a:solidFill>
                  <a:schemeClr val="tx1"/>
                </a:solidFill>
              </a:rPr>
              <a:t>Github</a:t>
            </a:r>
            <a:endParaRPr lang="en-US" sz="2000" dirty="0" smtClean="0">
              <a:solidFill>
                <a:schemeClr val="tx1"/>
              </a:solidFill>
            </a:endParaRPr>
          </a:p>
          <a:p>
            <a:pPr marL="285750" indent="-285750">
              <a:buFont typeface="Wingdings" pitchFamily="2" charset="2"/>
              <a:buChar char="Ø"/>
            </a:pPr>
            <a:r>
              <a:rPr lang="en-US" sz="2000" dirty="0" smtClean="0">
                <a:solidFill>
                  <a:schemeClr val="tx1"/>
                </a:solidFill>
              </a:rPr>
              <a:t>Heroku cloud platform</a:t>
            </a:r>
            <a:endParaRPr lang="en-US" sz="2000" dirty="0">
              <a:solidFill>
                <a:schemeClr val="tx1"/>
              </a:solidFill>
            </a:endParaRPr>
          </a:p>
        </p:txBody>
      </p:sp>
      <p:sp>
        <p:nvSpPr>
          <p:cNvPr id="4" name="AutoShape 2" descr="Top skills a full stack developer should hav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51" name="Picture 3" descr="C:\Users\This pc\Desktop\download.jf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37391" y="3041853"/>
            <a:ext cx="4189697" cy="2799093"/>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a:extLst/>
        </p:spPr>
      </p:pic>
    </p:spTree>
    <p:extLst>
      <p:ext uri="{BB962C8B-B14F-4D97-AF65-F5344CB8AC3E}">
        <p14:creationId xmlns:p14="http://schemas.microsoft.com/office/powerpoint/2010/main" val="1682250630"/>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animEffect transition="in" filter="fade">
                                      <p:cBhvr>
                                        <p:cTn id="14" dur="1000"/>
                                        <p:tgtEl>
                                          <p:spTgt spid="3">
                                            <p:txEl>
                                              <p:pRg st="2" end="2"/>
                                            </p:txEl>
                                          </p:spTgt>
                                        </p:tgtEl>
                                      </p:cBhvr>
                                    </p:animEffect>
                                    <p:anim calcmode="lin" valueType="num">
                                      <p:cBhvr>
                                        <p:cTn id="15"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1000"/>
                                        <p:tgtEl>
                                          <p:spTgt spid="3">
                                            <p:txEl>
                                              <p:pRg st="3" end="3"/>
                                            </p:txEl>
                                          </p:spTgt>
                                        </p:tgtEl>
                                      </p:cBhvr>
                                    </p:animEffect>
                                    <p:anim calcmode="lin" valueType="num">
                                      <p:cBhvr>
                                        <p:cTn id="22"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4" end="4"/>
                                            </p:txEl>
                                          </p:spTgt>
                                        </p:tgtEl>
                                        <p:attrNameLst>
                                          <p:attrName>style.visibility</p:attrName>
                                        </p:attrNameLst>
                                      </p:cBhvr>
                                      <p:to>
                                        <p:strVal val="visible"/>
                                      </p:to>
                                    </p:set>
                                    <p:animEffect transition="in" filter="fade">
                                      <p:cBhvr>
                                        <p:cTn id="28" dur="1000"/>
                                        <p:tgtEl>
                                          <p:spTgt spid="3">
                                            <p:txEl>
                                              <p:pRg st="4" end="4"/>
                                            </p:txEl>
                                          </p:spTgt>
                                        </p:tgtEl>
                                      </p:cBhvr>
                                    </p:animEffect>
                                    <p:anim calcmode="lin" valueType="num">
                                      <p:cBhvr>
                                        <p:cTn id="29"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animEffect transition="in" filter="fade">
                                      <p:cBhvr>
                                        <p:cTn id="35" dur="1000"/>
                                        <p:tgtEl>
                                          <p:spTgt spid="3">
                                            <p:txEl>
                                              <p:pRg st="5" end="5"/>
                                            </p:txEl>
                                          </p:spTgt>
                                        </p:tgtEl>
                                      </p:cBhvr>
                                    </p:animEffect>
                                    <p:anim calcmode="lin" valueType="num">
                                      <p:cBhvr>
                                        <p:cTn id="36"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
                                            <p:txEl>
                                              <p:pRg st="6" end="6"/>
                                            </p:txEl>
                                          </p:spTgt>
                                        </p:tgtEl>
                                        <p:attrNameLst>
                                          <p:attrName>style.visibility</p:attrName>
                                        </p:attrNameLst>
                                      </p:cBhvr>
                                      <p:to>
                                        <p:strVal val="visible"/>
                                      </p:to>
                                    </p:set>
                                    <p:animEffect transition="in" filter="fade">
                                      <p:cBhvr>
                                        <p:cTn id="42" dur="1000"/>
                                        <p:tgtEl>
                                          <p:spTgt spid="3">
                                            <p:txEl>
                                              <p:pRg st="6" end="6"/>
                                            </p:txEl>
                                          </p:spTgt>
                                        </p:tgtEl>
                                      </p:cBhvr>
                                    </p:animEffect>
                                    <p:anim calcmode="lin" valueType="num">
                                      <p:cBhvr>
                                        <p:cTn id="43"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Effect transition="in" filter="fade">
                                      <p:cBhvr>
                                        <p:cTn id="49" dur="1000"/>
                                        <p:tgtEl>
                                          <p:spTgt spid="3">
                                            <p:txEl>
                                              <p:pRg st="7" end="7"/>
                                            </p:txEl>
                                          </p:spTgt>
                                        </p:tgtEl>
                                      </p:cBhvr>
                                    </p:animEffect>
                                    <p:anim calcmode="lin" valueType="num">
                                      <p:cBhvr>
                                        <p:cTn id="50"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51"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C2DB476-C2CA-4E7C-9579-D02B57DF7745}"/>
              </a:ext>
            </a:extLst>
          </p:cNvPr>
          <p:cNvSpPr>
            <a:spLocks noGrp="1"/>
          </p:cNvSpPr>
          <p:nvPr>
            <p:ph type="title"/>
          </p:nvPr>
        </p:nvSpPr>
        <p:spPr>
          <a:xfrm>
            <a:off x="1069759" y="294474"/>
            <a:ext cx="9153233" cy="1149747"/>
          </a:xfrm>
        </p:spPr>
        <p:txBody>
          <a:bodyPr>
            <a:normAutofit/>
          </a:bodyPr>
          <a:lstStyle/>
          <a:p>
            <a:r>
              <a:rPr lang="en-IN" sz="5000" b="1" dirty="0" smtClean="0">
                <a:solidFill>
                  <a:srgbClr val="00B0F0"/>
                </a:solidFill>
                <a:effectLst>
                  <a:outerShdw blurRad="38100" dist="38100" dir="2700000" algn="tl">
                    <a:srgbClr val="000000">
                      <a:alpha val="43137"/>
                    </a:srgbClr>
                  </a:outerShdw>
                </a:effectLst>
                <a:cs typeface="Arial" pitchFamily="34" charset="0"/>
              </a:rPr>
              <a:t>HTML</a:t>
            </a:r>
            <a:endParaRPr lang="en-IN" sz="5000" b="1" dirty="0">
              <a:solidFill>
                <a:srgbClr val="00B0F0"/>
              </a:solidFill>
              <a:effectLst>
                <a:outerShdw blurRad="38100" dist="38100" dir="2700000" algn="tl">
                  <a:srgbClr val="000000">
                    <a:alpha val="43137"/>
                  </a:srgbClr>
                </a:outerShdw>
              </a:effectLst>
              <a:cs typeface="Arial" pitchFamily="34" charset="0"/>
            </a:endParaRPr>
          </a:p>
        </p:txBody>
      </p:sp>
      <p:sp>
        <p:nvSpPr>
          <p:cNvPr id="3" name="Text Placeholder 2">
            <a:extLst>
              <a:ext uri="{FF2B5EF4-FFF2-40B4-BE49-F238E27FC236}">
                <a16:creationId xmlns="" xmlns:a16="http://schemas.microsoft.com/office/drawing/2014/main" id="{22E9FEC9-0CDC-4C33-ADBF-8F7BBFEA704F}"/>
              </a:ext>
            </a:extLst>
          </p:cNvPr>
          <p:cNvSpPr>
            <a:spLocks noGrp="1"/>
          </p:cNvSpPr>
          <p:nvPr>
            <p:ph type="body" idx="1"/>
          </p:nvPr>
        </p:nvSpPr>
        <p:spPr>
          <a:xfrm>
            <a:off x="336429" y="1544127"/>
            <a:ext cx="11395496" cy="5167223"/>
          </a:xfrm>
        </p:spPr>
        <p:txBody>
          <a:bodyPr>
            <a:normAutofit/>
          </a:bodyPr>
          <a:lstStyle/>
          <a:p>
            <a:r>
              <a:rPr lang="en-US" b="1" dirty="0">
                <a:solidFill>
                  <a:schemeClr val="tx1"/>
                </a:solidFill>
                <a:latin typeface="Calibri" pitchFamily="34" charset="0"/>
                <a:cs typeface="Calibri" pitchFamily="34" charset="0"/>
              </a:rPr>
              <a:t>HTML stands for </a:t>
            </a:r>
            <a:r>
              <a:rPr lang="en-US" b="1" u="sng" dirty="0">
                <a:solidFill>
                  <a:schemeClr val="tx1"/>
                </a:solidFill>
                <a:latin typeface="Calibri" pitchFamily="34" charset="0"/>
                <a:cs typeface="Calibri" pitchFamily="34" charset="0"/>
              </a:rPr>
              <a:t>H</a:t>
            </a:r>
            <a:r>
              <a:rPr lang="en-US" b="1" dirty="0">
                <a:solidFill>
                  <a:schemeClr val="tx1"/>
                </a:solidFill>
                <a:latin typeface="Calibri" pitchFamily="34" charset="0"/>
                <a:cs typeface="Calibri" pitchFamily="34" charset="0"/>
              </a:rPr>
              <a:t>yper</a:t>
            </a:r>
            <a:r>
              <a:rPr lang="en-US" b="1" u="sng" dirty="0">
                <a:solidFill>
                  <a:schemeClr val="tx1"/>
                </a:solidFill>
                <a:latin typeface="Calibri" pitchFamily="34" charset="0"/>
                <a:cs typeface="Calibri" pitchFamily="34" charset="0"/>
              </a:rPr>
              <a:t>t</a:t>
            </a:r>
            <a:r>
              <a:rPr lang="en-US" b="1" dirty="0">
                <a:solidFill>
                  <a:schemeClr val="tx1"/>
                </a:solidFill>
                <a:latin typeface="Calibri" pitchFamily="34" charset="0"/>
                <a:cs typeface="Calibri" pitchFamily="34" charset="0"/>
              </a:rPr>
              <a:t>ext </a:t>
            </a:r>
            <a:r>
              <a:rPr lang="en-US" b="1" u="sng" dirty="0">
                <a:solidFill>
                  <a:schemeClr val="tx1"/>
                </a:solidFill>
                <a:latin typeface="Calibri" pitchFamily="34" charset="0"/>
                <a:cs typeface="Calibri" pitchFamily="34" charset="0"/>
              </a:rPr>
              <a:t>M</a:t>
            </a:r>
            <a:r>
              <a:rPr lang="en-US" b="1" dirty="0">
                <a:solidFill>
                  <a:schemeClr val="tx1"/>
                </a:solidFill>
                <a:latin typeface="Calibri" pitchFamily="34" charset="0"/>
                <a:cs typeface="Calibri" pitchFamily="34" charset="0"/>
              </a:rPr>
              <a:t>arkup </a:t>
            </a:r>
            <a:r>
              <a:rPr lang="en-US" b="1" u="sng" dirty="0">
                <a:solidFill>
                  <a:schemeClr val="tx1"/>
                </a:solidFill>
                <a:latin typeface="Calibri" pitchFamily="34" charset="0"/>
                <a:cs typeface="Calibri" pitchFamily="34" charset="0"/>
              </a:rPr>
              <a:t>L</a:t>
            </a:r>
            <a:r>
              <a:rPr lang="en-US" b="1" dirty="0">
                <a:solidFill>
                  <a:schemeClr val="tx1"/>
                </a:solidFill>
                <a:latin typeface="Calibri" pitchFamily="34" charset="0"/>
                <a:cs typeface="Calibri" pitchFamily="34" charset="0"/>
              </a:rPr>
              <a:t>anguage, and </a:t>
            </a:r>
            <a:endParaRPr lang="en-US" b="1" dirty="0" smtClean="0">
              <a:solidFill>
                <a:schemeClr val="tx1"/>
              </a:solidFill>
              <a:latin typeface="Calibri" pitchFamily="34" charset="0"/>
              <a:cs typeface="Calibri" pitchFamily="34" charset="0"/>
            </a:endParaRPr>
          </a:p>
          <a:p>
            <a:r>
              <a:rPr lang="en-US" b="1" dirty="0" smtClean="0">
                <a:solidFill>
                  <a:schemeClr val="tx1"/>
                </a:solidFill>
                <a:latin typeface="Calibri" pitchFamily="34" charset="0"/>
                <a:cs typeface="Calibri" pitchFamily="34" charset="0"/>
              </a:rPr>
              <a:t>it </a:t>
            </a:r>
            <a:r>
              <a:rPr lang="en-US" b="1" dirty="0">
                <a:solidFill>
                  <a:schemeClr val="tx1"/>
                </a:solidFill>
                <a:latin typeface="Calibri" pitchFamily="34" charset="0"/>
                <a:cs typeface="Calibri" pitchFamily="34" charset="0"/>
              </a:rPr>
              <a:t>is the most widely used language to write Web Pages.</a:t>
            </a:r>
          </a:p>
          <a:p>
            <a:r>
              <a:rPr lang="en-US" b="1" dirty="0">
                <a:solidFill>
                  <a:schemeClr val="tx1"/>
                </a:solidFill>
                <a:latin typeface="Calibri" pitchFamily="34" charset="0"/>
                <a:cs typeface="Calibri" pitchFamily="34" charset="0"/>
              </a:rPr>
              <a:t>Hypertext refers to the way in which </a:t>
            </a:r>
            <a:r>
              <a:rPr lang="en-US" b="1" dirty="0" smtClean="0">
                <a:solidFill>
                  <a:schemeClr val="tx1"/>
                </a:solidFill>
                <a:latin typeface="Calibri" pitchFamily="34" charset="0"/>
                <a:cs typeface="Calibri" pitchFamily="34" charset="0"/>
              </a:rPr>
              <a:t>HTML documents </a:t>
            </a:r>
            <a:r>
              <a:rPr lang="en-US" b="1" dirty="0">
                <a:solidFill>
                  <a:schemeClr val="tx1"/>
                </a:solidFill>
                <a:latin typeface="Calibri" pitchFamily="34" charset="0"/>
                <a:cs typeface="Calibri" pitchFamily="34" charset="0"/>
              </a:rPr>
              <a:t>are linked together. </a:t>
            </a:r>
            <a:endParaRPr lang="en-US" b="1" dirty="0" smtClean="0">
              <a:solidFill>
                <a:schemeClr val="tx1"/>
              </a:solidFill>
              <a:latin typeface="Calibri" pitchFamily="34" charset="0"/>
              <a:cs typeface="Calibri" pitchFamily="34" charset="0"/>
            </a:endParaRPr>
          </a:p>
          <a:p>
            <a:r>
              <a:rPr lang="en-US" b="1" dirty="0" smtClean="0">
                <a:solidFill>
                  <a:schemeClr val="tx1"/>
                </a:solidFill>
                <a:latin typeface="Calibri" pitchFamily="34" charset="0"/>
                <a:cs typeface="Calibri" pitchFamily="34" charset="0"/>
              </a:rPr>
              <a:t>Thus</a:t>
            </a:r>
            <a:r>
              <a:rPr lang="en-US" b="1" dirty="0">
                <a:solidFill>
                  <a:schemeClr val="tx1"/>
                </a:solidFill>
                <a:latin typeface="Calibri" pitchFamily="34" charset="0"/>
                <a:cs typeface="Calibri" pitchFamily="34" charset="0"/>
              </a:rPr>
              <a:t>, the link available on a webpage is called Hypertext</a:t>
            </a:r>
            <a:r>
              <a:rPr lang="en-US" b="1" dirty="0" smtClean="0">
                <a:solidFill>
                  <a:schemeClr val="tx1"/>
                </a:solidFill>
                <a:latin typeface="Calibri" pitchFamily="34" charset="0"/>
                <a:cs typeface="Calibri" pitchFamily="34" charset="0"/>
              </a:rPr>
              <a:t>.</a:t>
            </a:r>
            <a:endParaRPr lang="en-US" b="1" dirty="0">
              <a:solidFill>
                <a:schemeClr val="tx1"/>
              </a:solidFill>
              <a:latin typeface="Calibri" pitchFamily="34" charset="0"/>
              <a:cs typeface="Calibri" pitchFamily="34" charset="0"/>
            </a:endParaRPr>
          </a:p>
          <a:p>
            <a:r>
              <a:rPr lang="en-US" b="1" dirty="0">
                <a:solidFill>
                  <a:schemeClr val="tx1"/>
                </a:solidFill>
                <a:latin typeface="Calibri" pitchFamily="34" charset="0"/>
                <a:cs typeface="Calibri" pitchFamily="34" charset="0"/>
              </a:rPr>
              <a:t>As its name suggests, HTML is a Markup Language which means you use HTML to simply "mark-up" a text document with tags that tell a Web browser how to structure it to display</a:t>
            </a:r>
            <a:r>
              <a:rPr lang="en-US" b="1" dirty="0" smtClean="0">
                <a:solidFill>
                  <a:schemeClr val="tx1"/>
                </a:solidFill>
                <a:latin typeface="Calibri" pitchFamily="34" charset="0"/>
                <a:cs typeface="Calibri" pitchFamily="34" charset="0"/>
              </a:rPr>
              <a:t>.</a:t>
            </a:r>
          </a:p>
          <a:p>
            <a:r>
              <a:rPr lang="en-US" b="1" dirty="0" smtClean="0">
                <a:solidFill>
                  <a:schemeClr val="tx1"/>
                </a:solidFill>
                <a:latin typeface="Calibri" pitchFamily="34" charset="0"/>
                <a:cs typeface="Calibri" pitchFamily="34" charset="0"/>
              </a:rPr>
              <a:t>HTML </a:t>
            </a:r>
            <a:r>
              <a:rPr lang="en-US" b="1" dirty="0">
                <a:solidFill>
                  <a:schemeClr val="tx1"/>
                </a:solidFill>
                <a:latin typeface="Calibri" pitchFamily="34" charset="0"/>
                <a:cs typeface="Calibri" pitchFamily="34" charset="0"/>
              </a:rPr>
              <a:t>is being widely used to format web pages with the help of different tags available in HTML language.</a:t>
            </a:r>
          </a:p>
          <a:p>
            <a:pPr marL="285750" indent="-285750">
              <a:buFont typeface="Arial" pitchFamily="34" charset="0"/>
              <a:buChar char="•"/>
            </a:pPr>
            <a:r>
              <a:rPr lang="en-US" b="1" dirty="0">
                <a:solidFill>
                  <a:schemeClr val="tx1"/>
                </a:solidFill>
                <a:latin typeface="Calibri" pitchFamily="34" charset="0"/>
                <a:cs typeface="Calibri" pitchFamily="34" charset="0"/>
              </a:rPr>
              <a:t>HTML is the </a:t>
            </a:r>
            <a:r>
              <a:rPr lang="en-US" b="1" i="1" dirty="0">
                <a:solidFill>
                  <a:schemeClr val="tx1"/>
                </a:solidFill>
                <a:latin typeface="Calibri" pitchFamily="34" charset="0"/>
                <a:cs typeface="Calibri" pitchFamily="34" charset="0"/>
              </a:rPr>
              <a:t>language</a:t>
            </a:r>
            <a:r>
              <a:rPr lang="en-US" b="1" dirty="0">
                <a:solidFill>
                  <a:schemeClr val="tx1"/>
                </a:solidFill>
                <a:latin typeface="Calibri" pitchFamily="34" charset="0"/>
                <a:cs typeface="Calibri" pitchFamily="34" charset="0"/>
              </a:rPr>
              <a:t> for publishing web pages on the WWW (World-Wide Web).</a:t>
            </a:r>
          </a:p>
          <a:p>
            <a:pPr marL="285750" indent="-285750">
              <a:buFont typeface="Arial" pitchFamily="34" charset="0"/>
              <a:buChar char="•"/>
            </a:pPr>
            <a:r>
              <a:rPr lang="en-US" b="1" dirty="0">
                <a:solidFill>
                  <a:schemeClr val="tx1"/>
                </a:solidFill>
                <a:latin typeface="Calibri" pitchFamily="34" charset="0"/>
                <a:cs typeface="Calibri" pitchFamily="34" charset="0"/>
              </a:rPr>
              <a:t>HTML is a </a:t>
            </a:r>
            <a:r>
              <a:rPr lang="en-US" b="1" i="1" dirty="0">
                <a:solidFill>
                  <a:schemeClr val="tx1"/>
                </a:solidFill>
                <a:latin typeface="Calibri" pitchFamily="34" charset="0"/>
                <a:cs typeface="Calibri" pitchFamily="34" charset="0"/>
              </a:rPr>
              <a:t>Document Description Language</a:t>
            </a:r>
            <a:r>
              <a:rPr lang="en-US" b="1" dirty="0">
                <a:solidFill>
                  <a:schemeClr val="tx1"/>
                </a:solidFill>
                <a:latin typeface="Calibri" pitchFamily="34" charset="0"/>
                <a:cs typeface="Calibri" pitchFamily="34" charset="0"/>
              </a:rPr>
              <a:t> (aka </a:t>
            </a:r>
            <a:r>
              <a:rPr lang="en-US" b="1" i="1" dirty="0">
                <a:solidFill>
                  <a:schemeClr val="tx1"/>
                </a:solidFill>
                <a:latin typeface="Calibri" pitchFamily="34" charset="0"/>
                <a:cs typeface="Calibri" pitchFamily="34" charset="0"/>
              </a:rPr>
              <a:t>Document Markup Language</a:t>
            </a:r>
            <a:r>
              <a:rPr lang="en-US" b="1" dirty="0">
                <a:solidFill>
                  <a:schemeClr val="tx1"/>
                </a:solidFill>
                <a:latin typeface="Calibri" pitchFamily="34" charset="0"/>
                <a:cs typeface="Calibri" pitchFamily="34" charset="0"/>
              </a:rPr>
              <a:t>). </a:t>
            </a:r>
            <a:endParaRPr lang="en-US" b="1" dirty="0" smtClean="0">
              <a:solidFill>
                <a:schemeClr val="tx1"/>
              </a:solidFill>
              <a:latin typeface="Calibri" pitchFamily="34" charset="0"/>
              <a:cs typeface="Calibri" pitchFamily="34" charset="0"/>
            </a:endParaRPr>
          </a:p>
          <a:p>
            <a:pPr marL="285750" indent="-285750">
              <a:buFont typeface="Arial" pitchFamily="34" charset="0"/>
              <a:buChar char="•"/>
            </a:pPr>
            <a:r>
              <a:rPr lang="en-US" b="1" dirty="0" smtClean="0">
                <a:solidFill>
                  <a:schemeClr val="tx1"/>
                </a:solidFill>
                <a:latin typeface="Calibri" pitchFamily="34" charset="0"/>
                <a:cs typeface="Calibri" pitchFamily="34" charset="0"/>
              </a:rPr>
              <a:t>HTML </a:t>
            </a:r>
            <a:r>
              <a:rPr lang="en-US" b="1" dirty="0">
                <a:solidFill>
                  <a:schemeClr val="tx1"/>
                </a:solidFill>
                <a:latin typeface="Calibri" pitchFamily="34" charset="0"/>
                <a:cs typeface="Calibri" pitchFamily="34" charset="0"/>
              </a:rPr>
              <a:t>is NOT a </a:t>
            </a:r>
            <a:r>
              <a:rPr lang="en-US" b="1" dirty="0" smtClean="0">
                <a:solidFill>
                  <a:schemeClr val="tx1"/>
                </a:solidFill>
                <a:latin typeface="Calibri" pitchFamily="34" charset="0"/>
                <a:cs typeface="Calibri" pitchFamily="34" charset="0"/>
              </a:rPr>
              <a:t>programming </a:t>
            </a:r>
            <a:r>
              <a:rPr lang="en-US" b="1" dirty="0">
                <a:solidFill>
                  <a:schemeClr val="tx1"/>
                </a:solidFill>
                <a:latin typeface="Calibri" pitchFamily="34" charset="0"/>
                <a:cs typeface="Calibri" pitchFamily="34" charset="0"/>
              </a:rPr>
              <a:t>language like C/C++/C#/Java, which is used to implement programming algorithm.</a:t>
            </a:r>
          </a:p>
          <a:p>
            <a:pPr marL="285750" indent="-285750">
              <a:buFont typeface="Arial" pitchFamily="34" charset="0"/>
              <a:buChar char="•"/>
            </a:pPr>
            <a:r>
              <a:rPr lang="en-US" b="1" dirty="0">
                <a:solidFill>
                  <a:schemeClr val="tx1"/>
                </a:solidFill>
                <a:latin typeface="Calibri" pitchFamily="34" charset="0"/>
                <a:cs typeface="Calibri" pitchFamily="34" charset="0"/>
              </a:rPr>
              <a:t>You need a web browser to view the HTML pages. The web browsers do not display the HTML tags, but uses the tags to interpret the content of the web pages.</a:t>
            </a:r>
          </a:p>
          <a:p>
            <a:pPr marL="285750" indent="-285750">
              <a:buFont typeface="Arial" pitchFamily="34" charset="0"/>
              <a:buChar char="•"/>
            </a:pPr>
            <a:r>
              <a:rPr lang="en-US" b="1" dirty="0">
                <a:solidFill>
                  <a:schemeClr val="tx1"/>
                </a:solidFill>
                <a:latin typeface="Calibri" pitchFamily="34" charset="0"/>
                <a:cs typeface="Calibri" pitchFamily="34" charset="0"/>
              </a:rPr>
              <a:t>An HTML document is a text document, and it is human-readable</a:t>
            </a:r>
          </a:p>
          <a:p>
            <a:pPr marL="285750" indent="-285750">
              <a:buFont typeface="Arial" pitchFamily="34" charset="0"/>
              <a:buChar char="•"/>
            </a:pPr>
            <a:endParaRPr lang="en-US" b="1" dirty="0">
              <a:solidFill>
                <a:schemeClr val="tx1"/>
              </a:solidFill>
              <a:latin typeface="Calibri" pitchFamily="34" charset="0"/>
              <a:cs typeface="Calibri" pitchFamily="34" charset="0"/>
            </a:endParaRPr>
          </a:p>
        </p:txBody>
      </p:sp>
      <p:pic>
        <p:nvPicPr>
          <p:cNvPr id="3074" name="Picture 2" descr="C:\Users\This pc\Desktop\html.jf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89653" y="396814"/>
            <a:ext cx="3912223" cy="2275477"/>
          </a:xfrm>
          <a:prstGeom prst="roundRect">
            <a:avLst>
              <a:gd name="adj" fmla="val 7548"/>
            </a:avLst>
          </a:prstGeom>
          <a:solidFill>
            <a:srgbClr val="FFFFFF">
              <a:shade val="85000"/>
            </a:srgbClr>
          </a:solidFill>
          <a:ln>
            <a:noFill/>
          </a:ln>
          <a:effectLst>
            <a:reflection blurRad="12700" stA="38000" endPos="28000" dist="5000" dir="5400000" sy="-100000" algn="bl" rotWithShape="0"/>
          </a:effectLst>
          <a:extLst/>
        </p:spPr>
      </p:pic>
    </p:spTree>
    <p:extLst>
      <p:ext uri="{BB962C8B-B14F-4D97-AF65-F5344CB8AC3E}">
        <p14:creationId xmlns:p14="http://schemas.microsoft.com/office/powerpoint/2010/main" val="3395398049"/>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3">
                                            <p:txEl>
                                              <p:pRg st="8" end="8"/>
                                            </p:txEl>
                                          </p:spTgt>
                                        </p:tgtEl>
                                        <p:attrNameLst>
                                          <p:attrName>style.visibility</p:attrName>
                                        </p:attrNameLst>
                                      </p:cBhvr>
                                      <p:to>
                                        <p:strVal val="visible"/>
                                      </p:to>
                                    </p:set>
                                    <p:anim calcmode="lin" valueType="num">
                                      <p:cBhvr additive="base">
                                        <p:cTn id="55"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3">
                                            <p:txEl>
                                              <p:pRg st="9" end="9"/>
                                            </p:txEl>
                                          </p:spTgt>
                                        </p:tgtEl>
                                        <p:attrNameLst>
                                          <p:attrName>style.visibility</p:attrName>
                                        </p:attrNameLst>
                                      </p:cBhvr>
                                      <p:to>
                                        <p:strVal val="visible"/>
                                      </p:to>
                                    </p:set>
                                    <p:anim calcmode="lin" valueType="num">
                                      <p:cBhvr additive="base">
                                        <p:cTn id="61"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3">
                                            <p:txEl>
                                              <p:pRg st="10" end="10"/>
                                            </p:txEl>
                                          </p:spTgt>
                                        </p:tgtEl>
                                        <p:attrNameLst>
                                          <p:attrName>style.visibility</p:attrName>
                                        </p:attrNameLst>
                                      </p:cBhvr>
                                      <p:to>
                                        <p:strVal val="visible"/>
                                      </p:to>
                                    </p:set>
                                    <p:anim calcmode="lin" valueType="num">
                                      <p:cBhvr additive="base">
                                        <p:cTn id="67"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3">
                                            <p:txEl>
                                              <p:pRg st="10" end="1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E7CAA1E-E0B1-4381-9C53-F7068C3F61F9}"/>
              </a:ext>
            </a:extLst>
          </p:cNvPr>
          <p:cNvSpPr>
            <a:spLocks noGrp="1"/>
          </p:cNvSpPr>
          <p:nvPr>
            <p:ph type="title"/>
          </p:nvPr>
        </p:nvSpPr>
        <p:spPr>
          <a:xfrm>
            <a:off x="1233912" y="348657"/>
            <a:ext cx="9269323" cy="1205144"/>
          </a:xfrm>
        </p:spPr>
        <p:txBody>
          <a:bodyPr>
            <a:normAutofit/>
          </a:bodyPr>
          <a:lstStyle/>
          <a:p>
            <a:r>
              <a:rPr lang="en-IN" sz="5000" b="1" dirty="0" smtClean="0">
                <a:solidFill>
                  <a:srgbClr val="00B0F0"/>
                </a:solidFill>
                <a:effectLst>
                  <a:outerShdw blurRad="38100" dist="38100" dir="2700000" algn="tl">
                    <a:srgbClr val="000000">
                      <a:alpha val="43137"/>
                    </a:srgbClr>
                  </a:outerShdw>
                </a:effectLst>
              </a:rPr>
              <a:t>CSS</a:t>
            </a:r>
            <a:endParaRPr lang="en-IN" sz="5000" b="1" dirty="0">
              <a:solidFill>
                <a:srgbClr val="00B0F0"/>
              </a:solidFill>
              <a:effectLst>
                <a:outerShdw blurRad="38100" dist="38100" dir="2700000" algn="tl">
                  <a:srgbClr val="000000">
                    <a:alpha val="43137"/>
                  </a:srgbClr>
                </a:outerShdw>
              </a:effectLst>
            </a:endParaRPr>
          </a:p>
        </p:txBody>
      </p:sp>
      <p:sp>
        <p:nvSpPr>
          <p:cNvPr id="3" name="Text Placeholder 2">
            <a:extLst>
              <a:ext uri="{FF2B5EF4-FFF2-40B4-BE49-F238E27FC236}">
                <a16:creationId xmlns="" xmlns:a16="http://schemas.microsoft.com/office/drawing/2014/main" id="{625D34F6-CFBE-4109-8358-BECD03F90AC8}"/>
              </a:ext>
            </a:extLst>
          </p:cNvPr>
          <p:cNvSpPr>
            <a:spLocks noGrp="1"/>
          </p:cNvSpPr>
          <p:nvPr>
            <p:ph type="body" idx="1"/>
          </p:nvPr>
        </p:nvSpPr>
        <p:spPr>
          <a:xfrm>
            <a:off x="595223" y="1362973"/>
            <a:ext cx="11231591" cy="5313872"/>
          </a:xfrm>
        </p:spPr>
        <p:txBody>
          <a:bodyPr>
            <a:normAutofit/>
          </a:bodyPr>
          <a:lstStyle/>
          <a:p>
            <a:r>
              <a:rPr lang="en-US" dirty="0" smtClean="0">
                <a:solidFill>
                  <a:schemeClr val="tx1"/>
                </a:solidFill>
                <a:latin typeface="Calibri" pitchFamily="34" charset="0"/>
                <a:cs typeface="Calibri" pitchFamily="34" charset="0"/>
              </a:rPr>
              <a:t>CSS</a:t>
            </a:r>
            <a:r>
              <a:rPr lang="en-US" dirty="0">
                <a:solidFill>
                  <a:schemeClr val="tx1"/>
                </a:solidFill>
                <a:latin typeface="Calibri" pitchFamily="34" charset="0"/>
                <a:cs typeface="Calibri" pitchFamily="34" charset="0"/>
              </a:rPr>
              <a:t> is acronym for </a:t>
            </a:r>
            <a:r>
              <a:rPr lang="en-US" b="1" dirty="0">
                <a:solidFill>
                  <a:schemeClr val="tx1"/>
                </a:solidFill>
                <a:latin typeface="Calibri" pitchFamily="34" charset="0"/>
                <a:cs typeface="Calibri" pitchFamily="34" charset="0"/>
              </a:rPr>
              <a:t>C</a:t>
            </a:r>
            <a:r>
              <a:rPr lang="en-US" dirty="0">
                <a:solidFill>
                  <a:schemeClr val="tx1"/>
                </a:solidFill>
                <a:latin typeface="Calibri" pitchFamily="34" charset="0"/>
                <a:cs typeface="Calibri" pitchFamily="34" charset="0"/>
              </a:rPr>
              <a:t>ascading </a:t>
            </a:r>
            <a:r>
              <a:rPr lang="en-US" b="1" dirty="0">
                <a:solidFill>
                  <a:schemeClr val="tx1"/>
                </a:solidFill>
                <a:latin typeface="Calibri" pitchFamily="34" charset="0"/>
                <a:cs typeface="Calibri" pitchFamily="34" charset="0"/>
              </a:rPr>
              <a:t>S</a:t>
            </a:r>
            <a:r>
              <a:rPr lang="en-US" dirty="0">
                <a:solidFill>
                  <a:schemeClr val="tx1"/>
                </a:solidFill>
                <a:latin typeface="Calibri" pitchFamily="34" charset="0"/>
                <a:cs typeface="Calibri" pitchFamily="34" charset="0"/>
              </a:rPr>
              <a:t>tyle </a:t>
            </a:r>
            <a:r>
              <a:rPr lang="en-US" b="1" dirty="0">
                <a:solidFill>
                  <a:schemeClr val="tx1"/>
                </a:solidFill>
                <a:latin typeface="Calibri" pitchFamily="34" charset="0"/>
                <a:cs typeface="Calibri" pitchFamily="34" charset="0"/>
              </a:rPr>
              <a:t>S</a:t>
            </a:r>
            <a:r>
              <a:rPr lang="en-US" dirty="0">
                <a:solidFill>
                  <a:schemeClr val="tx1"/>
                </a:solidFill>
                <a:latin typeface="Calibri" pitchFamily="34" charset="0"/>
                <a:cs typeface="Calibri" pitchFamily="34" charset="0"/>
              </a:rPr>
              <a:t>heets </a:t>
            </a:r>
            <a:r>
              <a:rPr lang="en-US" dirty="0" smtClean="0">
                <a:solidFill>
                  <a:schemeClr val="tx1"/>
                </a:solidFill>
                <a:latin typeface="Calibri" pitchFamily="34" charset="0"/>
                <a:cs typeface="Calibri" pitchFamily="34" charset="0"/>
              </a:rPr>
              <a:t>and is </a:t>
            </a:r>
            <a:r>
              <a:rPr lang="en-US" dirty="0">
                <a:solidFill>
                  <a:schemeClr val="tx1"/>
                </a:solidFill>
                <a:latin typeface="Calibri" pitchFamily="34" charset="0"/>
                <a:cs typeface="Calibri" pitchFamily="34" charset="0"/>
              </a:rPr>
              <a:t>a markup language </a:t>
            </a:r>
            <a:endParaRPr lang="en-US" dirty="0" smtClean="0">
              <a:solidFill>
                <a:schemeClr val="tx1"/>
              </a:solidFill>
              <a:latin typeface="Calibri" pitchFamily="34" charset="0"/>
              <a:cs typeface="Calibri" pitchFamily="34" charset="0"/>
            </a:endParaRPr>
          </a:p>
          <a:p>
            <a:r>
              <a:rPr lang="en-US" dirty="0" smtClean="0">
                <a:solidFill>
                  <a:schemeClr val="tx1"/>
                </a:solidFill>
                <a:latin typeface="Calibri" pitchFamily="34" charset="0"/>
                <a:cs typeface="Calibri" pitchFamily="34" charset="0"/>
              </a:rPr>
              <a:t>responsible </a:t>
            </a:r>
            <a:r>
              <a:rPr lang="en-US" dirty="0">
                <a:solidFill>
                  <a:schemeClr val="tx1"/>
                </a:solidFill>
                <a:latin typeface="Calibri" pitchFamily="34" charset="0"/>
                <a:cs typeface="Calibri" pitchFamily="34" charset="0"/>
              </a:rPr>
              <a:t>for how your web pages will look like</a:t>
            </a:r>
            <a:r>
              <a:rPr lang="en-US" dirty="0" smtClean="0">
                <a:solidFill>
                  <a:schemeClr val="tx1"/>
                </a:solidFill>
                <a:latin typeface="Calibri" pitchFamily="34" charset="0"/>
                <a:cs typeface="Calibri" pitchFamily="34" charset="0"/>
              </a:rPr>
              <a:t>.</a:t>
            </a:r>
          </a:p>
          <a:p>
            <a:r>
              <a:rPr lang="en-US" dirty="0" smtClean="0">
                <a:solidFill>
                  <a:schemeClr val="tx1"/>
                </a:solidFill>
                <a:latin typeface="Calibri" pitchFamily="34" charset="0"/>
                <a:cs typeface="Calibri" pitchFamily="34" charset="0"/>
              </a:rPr>
              <a:t> </a:t>
            </a:r>
            <a:r>
              <a:rPr lang="en-US" dirty="0">
                <a:solidFill>
                  <a:schemeClr val="tx1"/>
                </a:solidFill>
                <a:latin typeface="Calibri" pitchFamily="34" charset="0"/>
                <a:cs typeface="Calibri" pitchFamily="34" charset="0"/>
              </a:rPr>
              <a:t>It controls the colors, fonts, and layouts of your website elements</a:t>
            </a:r>
            <a:r>
              <a:rPr lang="en-US" dirty="0" smtClean="0">
                <a:solidFill>
                  <a:schemeClr val="tx1"/>
                </a:solidFill>
                <a:latin typeface="Calibri" pitchFamily="34" charset="0"/>
                <a:cs typeface="Calibri" pitchFamily="34" charset="0"/>
              </a:rPr>
              <a:t>.</a:t>
            </a:r>
            <a:endParaRPr lang="en-US" b="1" dirty="0" smtClean="0">
              <a:solidFill>
                <a:schemeClr val="tx1"/>
              </a:solidFill>
              <a:latin typeface="Calibri" pitchFamily="34" charset="0"/>
              <a:cs typeface="Calibri" pitchFamily="34" charset="0"/>
            </a:endParaRPr>
          </a:p>
          <a:p>
            <a:r>
              <a:rPr lang="en-US" dirty="0" smtClean="0">
                <a:solidFill>
                  <a:schemeClr val="tx1"/>
                </a:solidFill>
                <a:latin typeface="Calibri" pitchFamily="34" charset="0"/>
                <a:cs typeface="Calibri" pitchFamily="34" charset="0"/>
              </a:rPr>
              <a:t>It is </a:t>
            </a:r>
            <a:r>
              <a:rPr lang="en-US" dirty="0">
                <a:solidFill>
                  <a:schemeClr val="tx1"/>
                </a:solidFill>
                <a:latin typeface="Calibri" pitchFamily="34" charset="0"/>
                <a:cs typeface="Calibri" pitchFamily="34" charset="0"/>
              </a:rPr>
              <a:t>a style sheet language used for describing the presentation of a document written in a markup language like HTML. CSS is designed to enable the separation of presentation and content, including layout, colors, and fonts. </a:t>
            </a:r>
          </a:p>
          <a:p>
            <a:r>
              <a:rPr lang="en-US" dirty="0">
                <a:solidFill>
                  <a:schemeClr val="tx1"/>
                </a:solidFill>
                <a:latin typeface="Calibri" pitchFamily="34" charset="0"/>
                <a:cs typeface="Calibri" pitchFamily="34" charset="0"/>
              </a:rPr>
              <a:t>CSS has a simple syntax and uses a number of English keywords to specify the names of various style properties.</a:t>
            </a:r>
            <a:endParaRPr lang="en-IN" dirty="0">
              <a:solidFill>
                <a:schemeClr val="tx1"/>
              </a:solidFill>
              <a:latin typeface="Calibri" pitchFamily="34" charset="0"/>
              <a:cs typeface="Calibri" pitchFamily="34" charset="0"/>
            </a:endParaRPr>
          </a:p>
          <a:p>
            <a:r>
              <a:rPr lang="en-US" dirty="0" smtClean="0">
                <a:solidFill>
                  <a:schemeClr val="tx1"/>
                </a:solidFill>
                <a:latin typeface="Calibri" pitchFamily="34" charset="0"/>
                <a:cs typeface="Calibri" pitchFamily="34" charset="0"/>
              </a:rPr>
              <a:t>A </a:t>
            </a:r>
            <a:r>
              <a:rPr lang="en-US" dirty="0">
                <a:solidFill>
                  <a:schemeClr val="tx1"/>
                </a:solidFill>
                <a:latin typeface="Calibri" pitchFamily="34" charset="0"/>
                <a:cs typeface="Calibri" pitchFamily="34" charset="0"/>
              </a:rPr>
              <a:t>CSS comprises of style rules that are interpreted by the browser and then applied to the corresponding elements in your document</a:t>
            </a:r>
            <a:r>
              <a:rPr lang="en-US" dirty="0" smtClean="0">
                <a:solidFill>
                  <a:schemeClr val="tx1"/>
                </a:solidFill>
                <a:latin typeface="Calibri" pitchFamily="34" charset="0"/>
                <a:cs typeface="Calibri" pitchFamily="34" charset="0"/>
              </a:rPr>
              <a:t>.</a:t>
            </a:r>
            <a:r>
              <a:rPr lang="en-US" dirty="0">
                <a:solidFill>
                  <a:schemeClr val="tx1"/>
                </a:solidFill>
                <a:latin typeface="Calibri" pitchFamily="34" charset="0"/>
                <a:cs typeface="Calibri" pitchFamily="34" charset="0"/>
              </a:rPr>
              <a:t> </a:t>
            </a:r>
            <a:endParaRPr lang="en-US" dirty="0" smtClean="0">
              <a:solidFill>
                <a:schemeClr val="tx1"/>
              </a:solidFill>
              <a:latin typeface="Calibri" pitchFamily="34" charset="0"/>
              <a:cs typeface="Calibri" pitchFamily="34" charset="0"/>
            </a:endParaRPr>
          </a:p>
          <a:p>
            <a:r>
              <a:rPr lang="en-US" dirty="0" smtClean="0">
                <a:solidFill>
                  <a:schemeClr val="tx1"/>
                </a:solidFill>
                <a:latin typeface="Calibri" pitchFamily="34" charset="0"/>
                <a:cs typeface="Calibri" pitchFamily="34" charset="0"/>
              </a:rPr>
              <a:t>Each </a:t>
            </a:r>
            <a:r>
              <a:rPr lang="en-US" dirty="0">
                <a:solidFill>
                  <a:schemeClr val="tx1"/>
                </a:solidFill>
                <a:latin typeface="Calibri" pitchFamily="34" charset="0"/>
                <a:cs typeface="Calibri" pitchFamily="34" charset="0"/>
              </a:rPr>
              <a:t>rule or rule-set consists of one or more selectors, and a declaration </a:t>
            </a:r>
            <a:r>
              <a:rPr lang="en-US" dirty="0" smtClean="0">
                <a:solidFill>
                  <a:schemeClr val="tx1"/>
                </a:solidFill>
                <a:latin typeface="Calibri" pitchFamily="34" charset="0"/>
                <a:cs typeface="Calibri" pitchFamily="34" charset="0"/>
              </a:rPr>
              <a:t>block.</a:t>
            </a:r>
          </a:p>
          <a:p>
            <a:r>
              <a:rPr lang="en-US" dirty="0" smtClean="0">
                <a:solidFill>
                  <a:schemeClr val="tx1"/>
                </a:solidFill>
                <a:latin typeface="Calibri" pitchFamily="34" charset="0"/>
                <a:cs typeface="Calibri" pitchFamily="34" charset="0"/>
              </a:rPr>
              <a:t>A </a:t>
            </a:r>
            <a:r>
              <a:rPr lang="en-US" dirty="0">
                <a:solidFill>
                  <a:schemeClr val="tx1"/>
                </a:solidFill>
                <a:latin typeface="Calibri" pitchFamily="34" charset="0"/>
                <a:cs typeface="Calibri" pitchFamily="34" charset="0"/>
              </a:rPr>
              <a:t>style rule is made of three parts </a:t>
            </a:r>
            <a:r>
              <a:rPr lang="en-US" dirty="0" smtClean="0">
                <a:solidFill>
                  <a:schemeClr val="tx1"/>
                </a:solidFill>
                <a:latin typeface="Calibri" pitchFamily="34" charset="0"/>
                <a:cs typeface="Calibri" pitchFamily="34" charset="0"/>
              </a:rPr>
              <a:t>:−</a:t>
            </a:r>
            <a:endParaRPr lang="en-US" dirty="0">
              <a:solidFill>
                <a:schemeClr val="tx1"/>
              </a:solidFill>
              <a:latin typeface="Calibri" pitchFamily="34" charset="0"/>
              <a:cs typeface="Calibri" pitchFamily="34" charset="0"/>
            </a:endParaRPr>
          </a:p>
          <a:p>
            <a:pPr marL="285750" indent="-285750">
              <a:buFont typeface="Arial" pitchFamily="34" charset="0"/>
              <a:buChar char="•"/>
            </a:pPr>
            <a:r>
              <a:rPr lang="en-US" b="1" dirty="0">
                <a:solidFill>
                  <a:schemeClr val="tx1"/>
                </a:solidFill>
                <a:latin typeface="Calibri" pitchFamily="34" charset="0"/>
                <a:cs typeface="Calibri" pitchFamily="34" charset="0"/>
              </a:rPr>
              <a:t>Selector</a:t>
            </a:r>
            <a:r>
              <a:rPr lang="en-US" dirty="0">
                <a:solidFill>
                  <a:schemeClr val="tx1"/>
                </a:solidFill>
                <a:latin typeface="Calibri" pitchFamily="34" charset="0"/>
                <a:cs typeface="Calibri" pitchFamily="34" charset="0"/>
              </a:rPr>
              <a:t> − A selector is an HTML tag at which a style will be applied. This could be any tag like &lt;h1&gt; or &lt;table&gt; etc.</a:t>
            </a:r>
          </a:p>
          <a:p>
            <a:pPr marL="285750" indent="-285750">
              <a:buFont typeface="Arial" pitchFamily="34" charset="0"/>
              <a:buChar char="•"/>
            </a:pPr>
            <a:r>
              <a:rPr lang="en-US" b="1" dirty="0">
                <a:solidFill>
                  <a:schemeClr val="tx1"/>
                </a:solidFill>
                <a:latin typeface="Calibri" pitchFamily="34" charset="0"/>
                <a:cs typeface="Calibri" pitchFamily="34" charset="0"/>
              </a:rPr>
              <a:t>Property </a:t>
            </a:r>
            <a:r>
              <a:rPr lang="en-US" dirty="0">
                <a:solidFill>
                  <a:schemeClr val="tx1"/>
                </a:solidFill>
                <a:latin typeface="Calibri" pitchFamily="34" charset="0"/>
                <a:cs typeface="Calibri" pitchFamily="34" charset="0"/>
              </a:rPr>
              <a:t>− A property is a type of attribute of HTML tag. Put simply, all the HTML attributes are converted into CSS properties. They could be </a:t>
            </a:r>
            <a:r>
              <a:rPr lang="en-US" i="1" dirty="0">
                <a:solidFill>
                  <a:schemeClr val="tx1"/>
                </a:solidFill>
                <a:latin typeface="Calibri" pitchFamily="34" charset="0"/>
                <a:cs typeface="Calibri" pitchFamily="34" charset="0"/>
              </a:rPr>
              <a:t>color</a:t>
            </a:r>
            <a:r>
              <a:rPr lang="en-US" dirty="0">
                <a:solidFill>
                  <a:schemeClr val="tx1"/>
                </a:solidFill>
                <a:latin typeface="Calibri" pitchFamily="34" charset="0"/>
                <a:cs typeface="Calibri" pitchFamily="34" charset="0"/>
              </a:rPr>
              <a:t>, </a:t>
            </a:r>
            <a:r>
              <a:rPr lang="en-US" i="1" dirty="0">
                <a:solidFill>
                  <a:schemeClr val="tx1"/>
                </a:solidFill>
                <a:latin typeface="Calibri" pitchFamily="34" charset="0"/>
                <a:cs typeface="Calibri" pitchFamily="34" charset="0"/>
              </a:rPr>
              <a:t>border</a:t>
            </a:r>
            <a:r>
              <a:rPr lang="en-US" dirty="0">
                <a:solidFill>
                  <a:schemeClr val="tx1"/>
                </a:solidFill>
                <a:latin typeface="Calibri" pitchFamily="34" charset="0"/>
                <a:cs typeface="Calibri" pitchFamily="34" charset="0"/>
              </a:rPr>
              <a:t> etc.</a:t>
            </a:r>
          </a:p>
          <a:p>
            <a:pPr marL="285750" indent="-285750">
              <a:buFont typeface="Arial" pitchFamily="34" charset="0"/>
              <a:buChar char="•"/>
            </a:pPr>
            <a:r>
              <a:rPr lang="en-US" b="1" dirty="0">
                <a:solidFill>
                  <a:schemeClr val="tx1"/>
                </a:solidFill>
                <a:latin typeface="Calibri" pitchFamily="34" charset="0"/>
                <a:cs typeface="Calibri" pitchFamily="34" charset="0"/>
              </a:rPr>
              <a:t>Value </a:t>
            </a:r>
            <a:r>
              <a:rPr lang="en-US" dirty="0">
                <a:solidFill>
                  <a:schemeClr val="tx1"/>
                </a:solidFill>
                <a:latin typeface="Calibri" pitchFamily="34" charset="0"/>
                <a:cs typeface="Calibri" pitchFamily="34" charset="0"/>
              </a:rPr>
              <a:t>− Values are assigned to properties. For example, </a:t>
            </a:r>
            <a:r>
              <a:rPr lang="en-US" i="1" dirty="0">
                <a:solidFill>
                  <a:schemeClr val="tx1"/>
                </a:solidFill>
                <a:latin typeface="Calibri" pitchFamily="34" charset="0"/>
                <a:cs typeface="Calibri" pitchFamily="34" charset="0"/>
              </a:rPr>
              <a:t>color</a:t>
            </a:r>
            <a:r>
              <a:rPr lang="en-US" dirty="0">
                <a:solidFill>
                  <a:schemeClr val="tx1"/>
                </a:solidFill>
                <a:latin typeface="Calibri" pitchFamily="34" charset="0"/>
                <a:cs typeface="Calibri" pitchFamily="34" charset="0"/>
              </a:rPr>
              <a:t> property can have value either </a:t>
            </a:r>
            <a:r>
              <a:rPr lang="en-US" i="1" dirty="0">
                <a:solidFill>
                  <a:schemeClr val="tx1"/>
                </a:solidFill>
                <a:latin typeface="Calibri" pitchFamily="34" charset="0"/>
                <a:cs typeface="Calibri" pitchFamily="34" charset="0"/>
              </a:rPr>
              <a:t>red</a:t>
            </a:r>
            <a:r>
              <a:rPr lang="en-US" dirty="0">
                <a:solidFill>
                  <a:schemeClr val="tx1"/>
                </a:solidFill>
                <a:latin typeface="Calibri" pitchFamily="34" charset="0"/>
                <a:cs typeface="Calibri" pitchFamily="34" charset="0"/>
              </a:rPr>
              <a:t> or </a:t>
            </a:r>
            <a:r>
              <a:rPr lang="en-US" i="1" dirty="0">
                <a:solidFill>
                  <a:schemeClr val="tx1"/>
                </a:solidFill>
                <a:latin typeface="Calibri" pitchFamily="34" charset="0"/>
                <a:cs typeface="Calibri" pitchFamily="34" charset="0"/>
              </a:rPr>
              <a:t>#F1F1F1</a:t>
            </a:r>
            <a:r>
              <a:rPr lang="en-US" dirty="0">
                <a:solidFill>
                  <a:schemeClr val="tx1"/>
                </a:solidFill>
                <a:latin typeface="Calibri" pitchFamily="34" charset="0"/>
                <a:cs typeface="Calibri" pitchFamily="34" charset="0"/>
              </a:rPr>
              <a:t> etc.</a:t>
            </a:r>
          </a:p>
          <a:p>
            <a:endParaRPr lang="en-US" dirty="0">
              <a:solidFill>
                <a:schemeClr val="tx1"/>
              </a:solidFill>
              <a:latin typeface="Calibri" pitchFamily="34" charset="0"/>
              <a:cs typeface="Calibri" pitchFamily="34" charset="0"/>
            </a:endParaRPr>
          </a:p>
        </p:txBody>
      </p:sp>
      <p:pic>
        <p:nvPicPr>
          <p:cNvPr id="4098" name="Picture 2" descr="C:\Users\This pc\Desktop\cs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89273" y="104294"/>
            <a:ext cx="3635807" cy="201328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spTree>
    <p:extLst>
      <p:ext uri="{BB962C8B-B14F-4D97-AF65-F5344CB8AC3E}">
        <p14:creationId xmlns:p14="http://schemas.microsoft.com/office/powerpoint/2010/main" val="3082597817"/>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3">
                                            <p:txEl>
                                              <p:pRg st="8" end="8"/>
                                            </p:txEl>
                                          </p:spTgt>
                                        </p:tgtEl>
                                        <p:attrNameLst>
                                          <p:attrName>style.visibility</p:attrName>
                                        </p:attrNameLst>
                                      </p:cBhvr>
                                      <p:to>
                                        <p:strVal val="visible"/>
                                      </p:to>
                                    </p:set>
                                    <p:anim calcmode="lin" valueType="num">
                                      <p:cBhvr additive="base">
                                        <p:cTn id="55"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3">
                                            <p:txEl>
                                              <p:pRg st="9" end="9"/>
                                            </p:txEl>
                                          </p:spTgt>
                                        </p:tgtEl>
                                        <p:attrNameLst>
                                          <p:attrName>style.visibility</p:attrName>
                                        </p:attrNameLst>
                                      </p:cBhvr>
                                      <p:to>
                                        <p:strVal val="visible"/>
                                      </p:to>
                                    </p:set>
                                    <p:anim calcmode="lin" valueType="num">
                                      <p:cBhvr additive="base">
                                        <p:cTn id="61"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3">
                                            <p:txEl>
                                              <p:pRg st="10" end="10"/>
                                            </p:txEl>
                                          </p:spTgt>
                                        </p:tgtEl>
                                        <p:attrNameLst>
                                          <p:attrName>style.visibility</p:attrName>
                                        </p:attrNameLst>
                                      </p:cBhvr>
                                      <p:to>
                                        <p:strVal val="visible"/>
                                      </p:to>
                                    </p:set>
                                    <p:anim calcmode="lin" valueType="num">
                                      <p:cBhvr additive="base">
                                        <p:cTn id="67"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3">
                                            <p:txEl>
                                              <p:pRg st="10" end="1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B35C133-D085-4C23-B230-1513B453C41A}"/>
              </a:ext>
            </a:extLst>
          </p:cNvPr>
          <p:cNvSpPr>
            <a:spLocks noGrp="1"/>
          </p:cNvSpPr>
          <p:nvPr>
            <p:ph type="title"/>
          </p:nvPr>
        </p:nvSpPr>
        <p:spPr>
          <a:xfrm>
            <a:off x="1279125" y="592795"/>
            <a:ext cx="9418320" cy="1118586"/>
          </a:xfrm>
        </p:spPr>
        <p:txBody>
          <a:bodyPr>
            <a:normAutofit/>
          </a:bodyPr>
          <a:lstStyle/>
          <a:p>
            <a:r>
              <a:rPr lang="en-IN" sz="5000" b="1" dirty="0" smtClean="0">
                <a:solidFill>
                  <a:srgbClr val="00B0F0"/>
                </a:solidFill>
                <a:effectLst>
                  <a:outerShdw blurRad="38100" dist="38100" dir="2700000" algn="tl">
                    <a:srgbClr val="000000">
                      <a:alpha val="43137"/>
                    </a:srgbClr>
                  </a:outerShdw>
                </a:effectLst>
              </a:rPr>
              <a:t>CLOUD COMPUTING</a:t>
            </a:r>
            <a:endParaRPr lang="en-IN" sz="5000" b="1" dirty="0">
              <a:solidFill>
                <a:srgbClr val="00B0F0"/>
              </a:solidFill>
              <a:effectLst>
                <a:outerShdw blurRad="38100" dist="38100" dir="2700000" algn="tl">
                  <a:srgbClr val="000000">
                    <a:alpha val="43137"/>
                  </a:srgbClr>
                </a:outerShdw>
              </a:effectLst>
            </a:endParaRPr>
          </a:p>
        </p:txBody>
      </p:sp>
      <p:sp>
        <p:nvSpPr>
          <p:cNvPr id="3" name="Text Placeholder 2">
            <a:extLst>
              <a:ext uri="{FF2B5EF4-FFF2-40B4-BE49-F238E27FC236}">
                <a16:creationId xmlns="" xmlns:a16="http://schemas.microsoft.com/office/drawing/2014/main" id="{8976AC2A-4D83-4F80-B317-BBCF6EC7326D}"/>
              </a:ext>
            </a:extLst>
          </p:cNvPr>
          <p:cNvSpPr>
            <a:spLocks noGrp="1"/>
          </p:cNvSpPr>
          <p:nvPr>
            <p:ph type="body" idx="1"/>
          </p:nvPr>
        </p:nvSpPr>
        <p:spPr>
          <a:xfrm>
            <a:off x="518161" y="1600200"/>
            <a:ext cx="7056119" cy="2835186"/>
          </a:xfrm>
        </p:spPr>
        <p:txBody>
          <a:bodyPr>
            <a:normAutofit lnSpcReduction="10000"/>
          </a:bodyPr>
          <a:lstStyle/>
          <a:p>
            <a:r>
              <a:rPr lang="en-US" sz="2400" dirty="0"/>
              <a:t> cloud computing is the delivery of computing services—including servers, storage, databases, networking, software, analytics, and intelligence—over the Internet (“the cloud”) to offer faster innovation, flexible resources, and economies of scale. You typically pay only for cloud services you use, helping lower your operating costs, run your infrastructure more efficiently and scale as your business needs change</a:t>
            </a:r>
            <a:r>
              <a:rPr lang="en-US" sz="2400" dirty="0" smtClean="0"/>
              <a:t>.</a:t>
            </a:r>
          </a:p>
        </p:txBody>
      </p:sp>
      <p:sp>
        <p:nvSpPr>
          <p:cNvPr id="4" name="Rectangle 3"/>
          <p:cNvSpPr/>
          <p:nvPr/>
        </p:nvSpPr>
        <p:spPr>
          <a:xfrm>
            <a:off x="472440" y="4717256"/>
            <a:ext cx="10256520" cy="1815882"/>
          </a:xfrm>
          <a:prstGeom prst="rect">
            <a:avLst/>
          </a:prstGeom>
        </p:spPr>
        <p:txBody>
          <a:bodyPr wrap="square">
            <a:spAutoFit/>
          </a:bodyPr>
          <a:lstStyle/>
          <a:p>
            <a:r>
              <a:rPr lang="en-US" sz="2800" dirty="0"/>
              <a:t>Most cloud computing services fall into four broad categories: infrastructure as a service (</a:t>
            </a:r>
            <a:r>
              <a:rPr lang="en-US" sz="2800" dirty="0" err="1"/>
              <a:t>IaaS</a:t>
            </a:r>
            <a:r>
              <a:rPr lang="en-US" sz="2800" dirty="0"/>
              <a:t>), platform as a service (</a:t>
            </a:r>
            <a:r>
              <a:rPr lang="en-US" sz="2800" dirty="0" err="1"/>
              <a:t>PaaS</a:t>
            </a:r>
            <a:r>
              <a:rPr lang="en-US" sz="2800" dirty="0"/>
              <a:t>), </a:t>
            </a:r>
            <a:r>
              <a:rPr lang="en-US" sz="2800" dirty="0" err="1"/>
              <a:t>serverless</a:t>
            </a:r>
            <a:r>
              <a:rPr lang="en-US" sz="2800" dirty="0"/>
              <a:t> and software as a service (</a:t>
            </a:r>
            <a:r>
              <a:rPr lang="en-US" sz="2800" dirty="0" err="1"/>
              <a:t>SaaS</a:t>
            </a:r>
            <a:r>
              <a:rPr lang="en-US" sz="2800" dirty="0"/>
              <a:t>). These are sometimes called the cloud computing stack because they build on top of one another.</a:t>
            </a:r>
            <a:endParaRPr lang="en-US" sz="2800" dirty="0"/>
          </a:p>
        </p:txBody>
      </p:sp>
      <p:sp>
        <p:nvSpPr>
          <p:cNvPr id="5" name="AutoShape 2" descr="https://azurecomcdn.azureedge.net/cvt-d1f914457173f9a29fa48e38d98071dfa717ca0299fa00358be35cd254e17e57/images/page/overview/what-is-cloud-computing/cloud-ill-1.sv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4" descr="https://azurecomcdn.azureedge.net/cvt-d1f914457173f9a29fa48e38d98071dfa717ca0299fa00358be35cd254e17e57/images/page/overview/what-is-cloud-computing/cloud-ill-1.sv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6" descr="https://azurecomcdn.azureedge.net/cvt-d1f914457173f9a29fa48e38d98071dfa717ca0299fa00358be35cd254e17e57/images/page/overview/what-is-cloud-computing/cloud-ill-1.sv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8" descr="https://azurecomcdn.azureedge.net/cvt-d1f914457173f9a29fa48e38d98071dfa717ca0299fa00358be35cd254e17e57/images/page/overview/what-is-cloud-computing/cloud-ill-1.sv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178" name="Picture 10" descr="What is Cloud Computing? - A Detailed Guid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14647" y="617538"/>
            <a:ext cx="4164273" cy="3276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1706834"/>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theme1.xml><?xml version="1.0" encoding="utf-8"?>
<a:theme xmlns:a="http://schemas.openxmlformats.org/drawingml/2006/main" name="Horizon">
  <a:themeElements>
    <a:clrScheme name="Horizon">
      <a:dk1>
        <a:srgbClr val="000000"/>
      </a:dk1>
      <a:lt1>
        <a:srgbClr val="FFFFFF"/>
      </a:lt1>
      <a:dk2>
        <a:srgbClr val="1F2123"/>
      </a:dk2>
      <a:lt2>
        <a:srgbClr val="DC9E1F"/>
      </a:lt2>
      <a:accent1>
        <a:srgbClr val="7E97AD"/>
      </a:accent1>
      <a:accent2>
        <a:srgbClr val="CC8E60"/>
      </a:accent2>
      <a:accent3>
        <a:srgbClr val="7A6A60"/>
      </a:accent3>
      <a:accent4>
        <a:srgbClr val="B4936D"/>
      </a:accent4>
      <a:accent5>
        <a:srgbClr val="67787B"/>
      </a:accent5>
      <a:accent6>
        <a:srgbClr val="9D936F"/>
      </a:accent6>
      <a:hlink>
        <a:srgbClr val="646464"/>
      </a:hlink>
      <a:folHlink>
        <a:srgbClr val="969696"/>
      </a:folHlink>
    </a:clrScheme>
    <a:fontScheme name="Horizon">
      <a:majorFont>
        <a:latin typeface="Arial Narrow"/>
        <a:ea typeface=""/>
        <a:cs typeface=""/>
        <a:font script="Jpan" typeface="HGｺﾞｼｯｸM"/>
        <a:font script="Hang" typeface="HY얕은샘물M"/>
        <a:font script="Hans" typeface="方正姚体"/>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Narrow"/>
        <a:ea typeface=""/>
        <a:cs typeface=""/>
        <a:font script="Jpan" typeface="HGｺﾞｼｯｸM"/>
        <a:font script="Hang" typeface="HY얕은샘물M"/>
        <a:font script="Hans" typeface="方正姚体"/>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Horizon">
      <a:fillStyleLst>
        <a:solidFill>
          <a:schemeClr val="phClr"/>
        </a:solidFill>
        <a:gradFill rotWithShape="1">
          <a:gsLst>
            <a:gs pos="0">
              <a:schemeClr val="phClr">
                <a:tint val="83000"/>
                <a:shade val="100000"/>
                <a:satMod val="100000"/>
              </a:schemeClr>
            </a:gs>
            <a:gs pos="100000">
              <a:schemeClr val="phClr">
                <a:tint val="61000"/>
                <a:alpha val="100000"/>
                <a:satMod val="200000"/>
              </a:schemeClr>
            </a:gs>
          </a:gsLst>
          <a:path path="circle">
            <a:fillToRect l="100000" t="100000" r="100000" b="100000"/>
          </a:path>
        </a:gradFill>
        <a:gradFill rotWithShape="1">
          <a:gsLst>
            <a:gs pos="0">
              <a:schemeClr val="phClr">
                <a:shade val="85000"/>
              </a:schemeClr>
            </a:gs>
            <a:gs pos="100000">
              <a:schemeClr val="phClr">
                <a:tint val="90000"/>
                <a:alpha val="100000"/>
                <a:satMod val="200000"/>
              </a:schemeClr>
            </a:gs>
          </a:gsLst>
          <a:path path="circle">
            <a:fillToRect l="100000" t="100000" r="100000" b="100000"/>
          </a:path>
        </a:gradFill>
      </a:fillStyleLst>
      <a:lnStyleLst>
        <a:ln w="9525" cap="flat" cmpd="sng" algn="ctr">
          <a:solidFill>
            <a:schemeClr val="phClr"/>
          </a:solidFill>
          <a:prstDash val="solid"/>
        </a:ln>
        <a:ln w="10795" cap="flat" cmpd="sng" algn="ctr">
          <a:solidFill>
            <a:schemeClr val="phClr"/>
          </a:solidFill>
          <a:prstDash val="solid"/>
        </a:ln>
        <a:ln w="15240" cap="flat" cmpd="sng" algn="ctr">
          <a:solidFill>
            <a:schemeClr val="phClr">
              <a:tint val="25000"/>
              <a:alpha val="25000"/>
            </a:scheme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2924" dir="5400000" rotWithShape="0">
              <a:srgbClr val="000000">
                <a:alpha val="40000"/>
              </a:srgbClr>
            </a:outerShdw>
          </a:effectLst>
        </a:effectStyle>
        <a:effectStyle>
          <a:effectLst>
            <a:outerShdw blurRad="50800" dist="25400" dir="5400000" rotWithShape="0">
              <a:srgbClr val="000000">
                <a:alpha val="40000"/>
              </a:srgbClr>
            </a:outerShdw>
          </a:effectLst>
          <a:scene3d>
            <a:camera prst="orthographicFront">
              <a:rot lat="0" lon="0" rev="0"/>
            </a:camera>
            <a:lightRig rig="flat" dir="t">
              <a:rot lat="0" lon="0" rev="3600000"/>
            </a:lightRig>
          </a:scene3d>
          <a:sp3d prstMaterial="flat">
            <a:bevelT w="34925" h="47625" prst="coolSlant"/>
          </a:sp3d>
        </a:effectStyle>
      </a:effectStyleLst>
      <a:bgFillStyleLst>
        <a:solidFill>
          <a:schemeClr val="phClr"/>
        </a:solidFill>
        <a:gradFill rotWithShape="1">
          <a:gsLst>
            <a:gs pos="0">
              <a:schemeClr val="phClr">
                <a:tint val="96000"/>
                <a:shade val="100000"/>
                <a:alpha val="100000"/>
                <a:satMod val="140000"/>
              </a:schemeClr>
            </a:gs>
            <a:gs pos="31000">
              <a:schemeClr val="phClr">
                <a:tint val="100000"/>
                <a:shade val="90000"/>
                <a:alpha val="100000"/>
              </a:schemeClr>
            </a:gs>
            <a:gs pos="100000">
              <a:schemeClr val="phClr">
                <a:tint val="100000"/>
                <a:shade val="80000"/>
                <a:alpha val="100000"/>
              </a:schemeClr>
            </a:gs>
          </a:gsLst>
          <a:lin ang="5400000" scaled="0"/>
        </a:gradFill>
        <a:gradFill rotWithShape="1">
          <a:gsLst>
            <a:gs pos="0">
              <a:schemeClr val="phClr">
                <a:tint val="96000"/>
                <a:shade val="100000"/>
                <a:alpha val="100000"/>
                <a:satMod val="180000"/>
              </a:schemeClr>
            </a:gs>
            <a:gs pos="41000">
              <a:schemeClr val="phClr">
                <a:tint val="100000"/>
                <a:shade val="100000"/>
                <a:alpha val="100000"/>
                <a:satMod val="150000"/>
              </a:schemeClr>
            </a:gs>
            <a:gs pos="100000">
              <a:schemeClr val="phClr">
                <a:tint val="100000"/>
                <a:shade val="65000"/>
                <a:alpha val="100000"/>
              </a:schemeClr>
            </a:gs>
          </a:gsLst>
          <a:path path="circle">
            <a:fillToRect l="50000" t="80000" r="100000" b="10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Horizon</Template>
  <TotalTime>903</TotalTime>
  <Words>590</Words>
  <Application>Microsoft Office PowerPoint</Application>
  <PresentationFormat>Custom</PresentationFormat>
  <Paragraphs>90</Paragraphs>
  <Slides>20</Slides>
  <Notes>0</Notes>
  <HiddenSlides>0</HiddenSlides>
  <MMClips>0</MMClips>
  <ScaleCrop>false</ScaleCrop>
  <HeadingPairs>
    <vt:vector size="4" baseType="variant">
      <vt:variant>
        <vt:lpstr>Theme</vt:lpstr>
      </vt:variant>
      <vt:variant>
        <vt:i4>1</vt:i4>
      </vt:variant>
      <vt:variant>
        <vt:lpstr>Slide Titles</vt:lpstr>
      </vt:variant>
      <vt:variant>
        <vt:i4>20</vt:i4>
      </vt:variant>
    </vt:vector>
  </HeadingPairs>
  <TitlesOfParts>
    <vt:vector size="21" baseType="lpstr">
      <vt:lpstr>Horizon</vt:lpstr>
      <vt:lpstr>PowerPoint Presentation</vt:lpstr>
      <vt:lpstr>PowerPoint Presentation</vt:lpstr>
      <vt:lpstr>PowerPoint Presentation</vt:lpstr>
      <vt:lpstr>PowerPoint Presentation</vt:lpstr>
      <vt:lpstr>PowerPoint Presentation</vt:lpstr>
      <vt:lpstr>Technologies Used </vt:lpstr>
      <vt:lpstr>HTML</vt:lpstr>
      <vt:lpstr>CSS</vt:lpstr>
      <vt:lpstr>CLOUD COMPUTING</vt:lpstr>
      <vt:lpstr>Machine Learning</vt:lpstr>
      <vt:lpstr>Git &amp; Github</vt:lpstr>
      <vt:lpstr>Heroku CLOUD PLATFORM</vt:lpstr>
      <vt:lpstr>Implementation And User Interface (UI):</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Mini Project 2</dc:title>
  <dc:creator>Manish Gautam</dc:creator>
  <cp:lastModifiedBy>This pc</cp:lastModifiedBy>
  <cp:revision>70</cp:revision>
  <dcterms:created xsi:type="dcterms:W3CDTF">2020-09-04T16:36:50Z</dcterms:created>
  <dcterms:modified xsi:type="dcterms:W3CDTF">2021-06-27T00:30:15Z</dcterms:modified>
</cp:coreProperties>
</file>